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3"/>
  </p:notesMasterIdLst>
  <p:sldIdLst>
    <p:sldId id="256" r:id="rId3"/>
    <p:sldId id="257" r:id="rId4"/>
    <p:sldId id="259" r:id="rId5"/>
    <p:sldId id="262" r:id="rId6"/>
    <p:sldId id="263" r:id="rId7"/>
    <p:sldId id="264" r:id="rId8"/>
    <p:sldId id="258" r:id="rId9"/>
    <p:sldId id="260" r:id="rId10"/>
    <p:sldId id="265" r:id="rId11"/>
    <p:sldId id="266" r:id="rId12"/>
  </p:sldIdLst>
  <p:sldSz cx="9144000" cy="5143500" type="screen16x9"/>
  <p:notesSz cx="6858000" cy="9144000"/>
  <p:embeddedFontLst>
    <p:embeddedFont>
      <p:font typeface="Dosis" pitchFamily="2" charset="0"/>
      <p:regular r:id="rId14"/>
      <p:bold r:id="rId15"/>
    </p:embeddedFont>
    <p:embeddedFont>
      <p:font typeface="Nunito" pitchFamily="2" charset="0"/>
      <p:regular r:id="rId16"/>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a:srgbClr val="1B8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32" autoAdjust="0"/>
    <p:restoredTop sz="94050" autoAdjust="0"/>
  </p:normalViewPr>
  <p:slideViewPr>
    <p:cSldViewPr snapToGrid="0">
      <p:cViewPr varScale="1">
        <p:scale>
          <a:sx n="87" d="100"/>
          <a:sy n="87" d="100"/>
        </p:scale>
        <p:origin x="1068"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84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15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225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847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30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981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789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intangphylosophie/Improving-Employee-Retention-by-Predicting-Employee-Attrition-Using-Machine-Learning/blob/main/Improving%20Employee%20Retention%20by%20Predicting%20Employee%20Attrition%20Using%20Machine%20Learning.ipynb" TargetMode="External"/><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100" name="Google Shape;100;p25"/>
          <p:cNvSpPr txBox="1"/>
          <p:nvPr/>
        </p:nvSpPr>
        <p:spPr>
          <a:xfrm>
            <a:off x="5959949" y="908900"/>
            <a:ext cx="3046486"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1" dirty="0">
                <a:latin typeface="Dosis"/>
                <a:ea typeface="Dosis"/>
                <a:cs typeface="Dosis"/>
                <a:sym typeface="Dosis"/>
              </a:rPr>
              <a:t>Created by: </a:t>
            </a:r>
            <a:endParaRPr sz="1100" b="1" dirty="0">
              <a:latin typeface="Dosis"/>
              <a:ea typeface="Dosis"/>
              <a:cs typeface="Dosis"/>
              <a:sym typeface="Dosis"/>
            </a:endParaRPr>
          </a:p>
          <a:p>
            <a:pPr marL="0" lvl="0" indent="0" algn="l" rtl="0">
              <a:spcBef>
                <a:spcPts val="0"/>
              </a:spcBef>
              <a:spcAft>
                <a:spcPts val="0"/>
              </a:spcAft>
              <a:buClr>
                <a:schemeClr val="dk1"/>
              </a:buClr>
              <a:buSzPts val="1100"/>
              <a:buFont typeface="Arial"/>
              <a:buNone/>
            </a:pPr>
            <a:r>
              <a:rPr lang="en" sz="1100" b="1" dirty="0">
                <a:solidFill>
                  <a:schemeClr val="dk1"/>
                </a:solidFill>
                <a:latin typeface="Dosis"/>
                <a:ea typeface="Dosis"/>
                <a:cs typeface="Dosis"/>
                <a:sym typeface="Dosis"/>
              </a:rPr>
              <a:t>Bintang Phylosophie</a:t>
            </a:r>
            <a:endParaRPr sz="11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100" dirty="0">
                <a:latin typeface="Dosis"/>
                <a:ea typeface="Dosis"/>
                <a:cs typeface="Dosis"/>
                <a:sym typeface="Dosis"/>
              </a:rPr>
              <a:t>bintangphy@gmail.com</a:t>
            </a:r>
            <a:endParaRPr sz="11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100" dirty="0">
                <a:latin typeface="Dosis"/>
                <a:ea typeface="Dosis"/>
                <a:cs typeface="Dosis"/>
                <a:sym typeface="Dosis"/>
              </a:rPr>
              <a:t>https://www.linkedin.com/in/bintang-phylosophie/</a:t>
            </a:r>
            <a:endParaRPr sz="1100" dirty="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050" dirty="0">
                <a:solidFill>
                  <a:schemeClr val="dk1"/>
                </a:solidFill>
                <a:latin typeface="Nunito"/>
                <a:ea typeface="Nunito"/>
                <a:cs typeface="Nunito"/>
                <a:sym typeface="Nunito"/>
              </a:rPr>
              <a:t>A results-driven Data Scientist and Data Analyst with a strong foundation in machine learning, data analysis, and visualization. Proficient in Python, SQL, and advanced analytics tools such as Power BI, and Looker Studio. Experienced in handling large datasets, optimizing queries, and building data-driven solutions through project-based internships in several company. Holds a Data Science certification from </a:t>
            </a:r>
            <a:r>
              <a:rPr lang="en-US" sz="1050" dirty="0" err="1">
                <a:solidFill>
                  <a:schemeClr val="dk1"/>
                </a:solidFill>
                <a:latin typeface="Nunito"/>
                <a:ea typeface="Nunito"/>
                <a:cs typeface="Nunito"/>
                <a:sym typeface="Nunito"/>
              </a:rPr>
              <a:t>Rakamin</a:t>
            </a:r>
            <a:r>
              <a:rPr lang="en-US" sz="1050" dirty="0">
                <a:solidFill>
                  <a:schemeClr val="dk1"/>
                </a:solidFill>
                <a:latin typeface="Nunito"/>
                <a:ea typeface="Nunito"/>
                <a:cs typeface="Nunito"/>
                <a:sym typeface="Nunito"/>
              </a:rPr>
              <a:t> Academy with hands-on expertise in statistical modeling, predictive analytics, and interactive dashboard creation. Passionate about data storytelling and leveraging insights to drive business decisions.</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Business Simulation</a:t>
            </a:r>
            <a:endParaRPr sz="2220" b="1" dirty="0">
              <a:solidFill>
                <a:schemeClr val="lt1"/>
              </a:solidFill>
              <a:latin typeface="Roboto"/>
              <a:ea typeface="Roboto"/>
              <a:cs typeface="Roboto"/>
              <a:sym typeface="Roboto"/>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88135" y="588714"/>
            <a:ext cx="8912646" cy="455300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9525" indent="0" algn="just">
              <a:lnSpc>
                <a:spcPct val="100000"/>
              </a:lnSpc>
              <a:buSzPct val="100000"/>
              <a:buNone/>
            </a:pPr>
            <a:r>
              <a:rPr lang="en-US" sz="1100" dirty="0">
                <a:solidFill>
                  <a:schemeClr val="dk1"/>
                </a:solidFill>
                <a:latin typeface="Dosis"/>
                <a:ea typeface="Dosis"/>
                <a:cs typeface="Dosis"/>
                <a:sym typeface="Dosis"/>
              </a:rPr>
              <a:t>To prove employee retention improvement after ML implementation, we will refine the financial impact of AI-driven retention strategies at XYZ Corp.</a:t>
            </a:r>
          </a:p>
          <a:p>
            <a:pPr marL="9525" indent="0" algn="just">
              <a:lnSpc>
                <a:spcPct val="100000"/>
              </a:lnSpc>
              <a:buSzPct val="100000"/>
              <a:buNone/>
            </a:pPr>
            <a:endParaRPr lang="en-US" sz="1100" dirty="0">
              <a:solidFill>
                <a:schemeClr val="dk1"/>
              </a:solidFill>
              <a:latin typeface="Dosis"/>
              <a:ea typeface="Dosis"/>
              <a:cs typeface="Dosis"/>
              <a:sym typeface="Dosis"/>
            </a:endParaRPr>
          </a:p>
          <a:p>
            <a:pPr marL="9525" indent="0" algn="just">
              <a:lnSpc>
                <a:spcPct val="100000"/>
              </a:lnSpc>
              <a:buSzPct val="100000"/>
              <a:buNone/>
            </a:pPr>
            <a:r>
              <a:rPr lang="en-US" sz="1100" b="1" dirty="0">
                <a:solidFill>
                  <a:schemeClr val="dk1"/>
                </a:solidFill>
                <a:latin typeface="Dosis"/>
                <a:ea typeface="Dosis"/>
                <a:cs typeface="Dosis"/>
                <a:sym typeface="Dosis"/>
              </a:rPr>
              <a:t>Pre-AI (Before ML Implementation)</a:t>
            </a:r>
          </a:p>
          <a:p>
            <a:pPr marL="9525" indent="0" algn="just">
              <a:lnSpc>
                <a:spcPct val="100000"/>
              </a:lnSpc>
              <a:buSzPct val="100000"/>
              <a:buNone/>
            </a:pPr>
            <a:r>
              <a:rPr lang="en-US" sz="1100" dirty="0">
                <a:solidFill>
                  <a:schemeClr val="dk1"/>
                </a:solidFill>
                <a:latin typeface="Dosis"/>
                <a:ea typeface="Dosis"/>
                <a:cs typeface="Dosis"/>
                <a:sym typeface="Dosis"/>
              </a:rPr>
              <a:t>Turnover Rate (2018-Present): </a:t>
            </a:r>
          </a:p>
          <a:p>
            <a:pPr marL="180975" indent="-171450" algn="just">
              <a:lnSpc>
                <a:spcPct val="100000"/>
              </a:lnSpc>
              <a:buSzPct val="100000"/>
            </a:pPr>
            <a:r>
              <a:rPr lang="en-US" sz="1100" dirty="0">
                <a:solidFill>
                  <a:schemeClr val="dk1"/>
                </a:solidFill>
                <a:latin typeface="Dosis"/>
                <a:ea typeface="Dosis"/>
                <a:cs typeface="Dosis"/>
                <a:sym typeface="Dosis"/>
              </a:rPr>
              <a:t>30% annually (higher due to resignation spike).</a:t>
            </a:r>
          </a:p>
          <a:p>
            <a:pPr marL="180975" indent="-171450" algn="just">
              <a:lnSpc>
                <a:spcPct val="100000"/>
              </a:lnSpc>
              <a:buSzPct val="100000"/>
            </a:pPr>
            <a:r>
              <a:rPr lang="en-US" sz="1100" dirty="0">
                <a:solidFill>
                  <a:schemeClr val="dk1"/>
                </a:solidFill>
                <a:latin typeface="Dosis"/>
                <a:ea typeface="Dosis"/>
                <a:cs typeface="Dosis"/>
                <a:sym typeface="Dosis"/>
              </a:rPr>
              <a:t>Average Hiring Cost per Employee: Rp 11,000,000 (increased due to market competition).</a:t>
            </a:r>
          </a:p>
          <a:p>
            <a:pPr marL="180975" indent="-171450" algn="just">
              <a:lnSpc>
                <a:spcPct val="100000"/>
              </a:lnSpc>
              <a:buSzPct val="100000"/>
            </a:pPr>
            <a:r>
              <a:rPr lang="en-US" sz="1100" dirty="0">
                <a:solidFill>
                  <a:schemeClr val="dk1"/>
                </a:solidFill>
                <a:latin typeface="Dosis"/>
                <a:ea typeface="Dosis"/>
                <a:cs typeface="Dosis"/>
                <a:sym typeface="Dosis"/>
              </a:rPr>
              <a:t>Productivity Loss Per Resigned Employee: Rp 7,000,000 (longer onboarding &amp; knowledge gaps).</a:t>
            </a:r>
          </a:p>
          <a:p>
            <a:pPr marL="180975" indent="-171450" algn="just">
              <a:lnSpc>
                <a:spcPct val="100000"/>
              </a:lnSpc>
              <a:buSzPct val="100000"/>
            </a:pPr>
            <a:r>
              <a:rPr lang="en-US" sz="1100" dirty="0">
                <a:solidFill>
                  <a:schemeClr val="dk1"/>
                </a:solidFill>
                <a:latin typeface="Dosis"/>
                <a:ea typeface="Dosis"/>
                <a:cs typeface="Dosis"/>
                <a:sym typeface="Dosis"/>
              </a:rPr>
              <a:t>Annual Hiring Costs (Based on 2018-2020 trend):</a:t>
            </a:r>
          </a:p>
          <a:p>
            <a:pPr marL="9525" indent="0" algn="just">
              <a:lnSpc>
                <a:spcPct val="100000"/>
              </a:lnSpc>
              <a:buSzPct val="100000"/>
              <a:buNone/>
            </a:pPr>
            <a:r>
              <a:rPr lang="en-US" sz="1100" dirty="0">
                <a:solidFill>
                  <a:schemeClr val="dk1"/>
                </a:solidFill>
                <a:latin typeface="Dosis"/>
                <a:ea typeface="Dosis"/>
                <a:cs typeface="Dosis"/>
                <a:sym typeface="Dosis"/>
              </a:rPr>
              <a:t>	= (60 employees× 11,000,000)	+	(30 resignations×7,000,000)		</a:t>
            </a:r>
          </a:p>
          <a:p>
            <a:pPr marL="9525" indent="0" algn="just">
              <a:lnSpc>
                <a:spcPct val="100000"/>
              </a:lnSpc>
              <a:buSzPct val="100000"/>
              <a:buNone/>
            </a:pPr>
            <a:r>
              <a:rPr lang="en-US" sz="1100" dirty="0">
                <a:solidFill>
                  <a:schemeClr val="dk1"/>
                </a:solidFill>
                <a:latin typeface="Dosis"/>
                <a:ea typeface="Dosis"/>
                <a:cs typeface="Dosis"/>
                <a:sym typeface="Dosis"/>
              </a:rPr>
              <a:t>	= 660,000,000		+	210,000,000	</a:t>
            </a:r>
          </a:p>
          <a:p>
            <a:pPr marL="9525" indent="0" algn="just">
              <a:lnSpc>
                <a:spcPct val="100000"/>
              </a:lnSpc>
              <a:buSzPct val="100000"/>
              <a:buNone/>
            </a:pPr>
            <a:r>
              <a:rPr lang="en-US" sz="1100" dirty="0">
                <a:solidFill>
                  <a:schemeClr val="dk1"/>
                </a:solidFill>
                <a:latin typeface="Dosis"/>
                <a:ea typeface="Dosis"/>
                <a:cs typeface="Dosis"/>
                <a:sym typeface="Dosis"/>
              </a:rPr>
              <a:t>	= 870,000,000 💰</a:t>
            </a:r>
          </a:p>
          <a:p>
            <a:pPr marL="9525" indent="0" algn="just">
              <a:lnSpc>
                <a:spcPct val="100000"/>
              </a:lnSpc>
              <a:buSzPct val="100000"/>
              <a:buNone/>
            </a:pPr>
            <a:r>
              <a:rPr lang="en-US" sz="1100" b="1" dirty="0">
                <a:solidFill>
                  <a:schemeClr val="dk1"/>
                </a:solidFill>
                <a:latin typeface="Dosis"/>
                <a:ea typeface="Dosis"/>
                <a:cs typeface="Dosis"/>
                <a:sym typeface="Dosis"/>
              </a:rPr>
              <a:t>Post-AI (After ML Implementation)</a:t>
            </a:r>
          </a:p>
          <a:p>
            <a:pPr marL="180975" indent="-171450" algn="just">
              <a:lnSpc>
                <a:spcPct val="100000"/>
              </a:lnSpc>
              <a:buSzPct val="100000"/>
            </a:pPr>
            <a:r>
              <a:rPr lang="en-US" sz="1100" dirty="0">
                <a:solidFill>
                  <a:schemeClr val="dk1"/>
                </a:solidFill>
                <a:latin typeface="Dosis"/>
                <a:ea typeface="Dosis"/>
                <a:cs typeface="Dosis"/>
                <a:sym typeface="Dosis"/>
              </a:rPr>
              <a:t>AI-driven Retention Reduces Turnover by 30%</a:t>
            </a:r>
          </a:p>
          <a:p>
            <a:pPr marL="9525" indent="0" algn="just">
              <a:lnSpc>
                <a:spcPct val="100000"/>
              </a:lnSpc>
              <a:buSzPct val="100000"/>
              <a:buNone/>
            </a:pPr>
            <a:r>
              <a:rPr lang="en-US" sz="1100" dirty="0">
                <a:solidFill>
                  <a:schemeClr val="dk1"/>
                </a:solidFill>
                <a:latin typeface="Dosis"/>
                <a:ea typeface="Dosis"/>
                <a:cs typeface="Dosis"/>
                <a:sym typeface="Dosis"/>
              </a:rPr>
              <a:t>     (Retains 9 more employees per year).</a:t>
            </a:r>
          </a:p>
          <a:p>
            <a:pPr marL="180975" indent="-171450" algn="just">
              <a:lnSpc>
                <a:spcPct val="100000"/>
              </a:lnSpc>
              <a:buSzPct val="100000"/>
            </a:pPr>
            <a:r>
              <a:rPr lang="en-US" sz="1100" dirty="0">
                <a:solidFill>
                  <a:schemeClr val="dk1"/>
                </a:solidFill>
                <a:latin typeface="Dosis"/>
                <a:ea typeface="Dosis"/>
                <a:cs typeface="Dosis"/>
                <a:sym typeface="Dosis"/>
              </a:rPr>
              <a:t>Hiring Cost Savings:</a:t>
            </a:r>
          </a:p>
          <a:p>
            <a:pPr marL="9525" indent="0" algn="just">
              <a:lnSpc>
                <a:spcPct val="100000"/>
              </a:lnSpc>
              <a:buSzPct val="100000"/>
              <a:buNone/>
            </a:pPr>
            <a:r>
              <a:rPr lang="en-US" sz="1100" dirty="0">
                <a:solidFill>
                  <a:schemeClr val="dk1"/>
                </a:solidFill>
                <a:latin typeface="Dosis"/>
                <a:ea typeface="Dosis"/>
                <a:cs typeface="Dosis"/>
                <a:sym typeface="Dosis"/>
              </a:rPr>
              <a:t>	= 9    ×    11,000,000</a:t>
            </a:r>
          </a:p>
          <a:p>
            <a:pPr marL="9525" indent="0" algn="just">
              <a:lnSpc>
                <a:spcPct val="100000"/>
              </a:lnSpc>
              <a:buSzPct val="100000"/>
              <a:buNone/>
            </a:pPr>
            <a:r>
              <a:rPr lang="en-US" sz="1100" dirty="0">
                <a:solidFill>
                  <a:schemeClr val="dk1"/>
                </a:solidFill>
                <a:latin typeface="Dosis"/>
                <a:ea typeface="Dosis"/>
                <a:cs typeface="Dosis"/>
                <a:sym typeface="Dosis"/>
              </a:rPr>
              <a:t>	= 99,000,000</a:t>
            </a:r>
          </a:p>
          <a:p>
            <a:pPr marL="180975" indent="-171450" algn="just">
              <a:lnSpc>
                <a:spcPct val="100000"/>
              </a:lnSpc>
              <a:buSzPct val="100000"/>
            </a:pPr>
            <a:r>
              <a:rPr lang="en-US" sz="1100" dirty="0">
                <a:solidFill>
                  <a:schemeClr val="dk1"/>
                </a:solidFill>
                <a:latin typeface="Dosis"/>
                <a:ea typeface="Dosis"/>
                <a:cs typeface="Dosis"/>
                <a:sym typeface="Dosis"/>
              </a:rPr>
              <a:t>Productivity Retention Savings:</a:t>
            </a:r>
          </a:p>
          <a:p>
            <a:pPr marL="9525" indent="0" algn="just">
              <a:lnSpc>
                <a:spcPct val="100000"/>
              </a:lnSpc>
              <a:buSzPct val="100000"/>
              <a:buNone/>
            </a:pPr>
            <a:r>
              <a:rPr lang="en-US" sz="1100" dirty="0">
                <a:solidFill>
                  <a:schemeClr val="dk1"/>
                </a:solidFill>
                <a:latin typeface="Dosis"/>
                <a:ea typeface="Dosis"/>
                <a:cs typeface="Dosis"/>
                <a:sym typeface="Dosis"/>
              </a:rPr>
              <a:t>	= 9    ×    7,000,000</a:t>
            </a:r>
          </a:p>
          <a:p>
            <a:pPr marL="9525" indent="0" algn="just">
              <a:lnSpc>
                <a:spcPct val="100000"/>
              </a:lnSpc>
              <a:buSzPct val="100000"/>
              <a:buNone/>
            </a:pPr>
            <a:r>
              <a:rPr lang="en-US" sz="1100" dirty="0">
                <a:solidFill>
                  <a:schemeClr val="dk1"/>
                </a:solidFill>
                <a:latin typeface="Dosis"/>
                <a:ea typeface="Dosis"/>
                <a:cs typeface="Dosis"/>
                <a:sym typeface="Dosis"/>
              </a:rPr>
              <a:t>	= 63,000,000</a:t>
            </a:r>
          </a:p>
          <a:p>
            <a:pPr marL="180975" indent="-171450" algn="just">
              <a:lnSpc>
                <a:spcPct val="100000"/>
              </a:lnSpc>
              <a:buSzPct val="100000"/>
            </a:pPr>
            <a:r>
              <a:rPr lang="en-US" sz="1100" dirty="0">
                <a:solidFill>
                  <a:schemeClr val="dk1"/>
                </a:solidFill>
                <a:latin typeface="Dosis"/>
                <a:ea typeface="Dosis"/>
                <a:cs typeface="Dosis"/>
                <a:sym typeface="Dosis"/>
              </a:rPr>
              <a:t>Total Savings from AI = Rp 162,000,000 per year</a:t>
            </a:r>
          </a:p>
          <a:p>
            <a:pPr marL="9525" indent="0" algn="just">
              <a:lnSpc>
                <a:spcPct val="100000"/>
              </a:lnSpc>
              <a:buSzPct val="100000"/>
              <a:buNone/>
            </a:pPr>
            <a:endParaRPr lang="en-US" sz="1100" dirty="0">
              <a:solidFill>
                <a:schemeClr val="dk1"/>
              </a:solidFill>
              <a:latin typeface="Dosis"/>
              <a:ea typeface="Dosis"/>
              <a:cs typeface="Dosis"/>
              <a:sym typeface="Dosis"/>
            </a:endParaRPr>
          </a:p>
          <a:p>
            <a:pPr marL="9525" indent="0" algn="just">
              <a:lnSpc>
                <a:spcPct val="100000"/>
              </a:lnSpc>
              <a:buSzPct val="100000"/>
              <a:buNone/>
            </a:pPr>
            <a:r>
              <a:rPr lang="en-US" sz="1100" dirty="0">
                <a:solidFill>
                  <a:schemeClr val="dk1"/>
                </a:solidFill>
                <a:latin typeface="Dosis"/>
                <a:ea typeface="Dosis"/>
                <a:cs typeface="Dosis"/>
                <a:sym typeface="Dosis"/>
              </a:rPr>
              <a:t>Investing in AI for retention is a long-term strategy. The first year has a break-even period, but from year two onwards, the company sees major financial benefits while reducing workforce instability</a:t>
            </a:r>
          </a:p>
        </p:txBody>
      </p:sp>
      <p:sp>
        <p:nvSpPr>
          <p:cNvPr id="2" name="Google Shape;108;p26">
            <a:extLst>
              <a:ext uri="{FF2B5EF4-FFF2-40B4-BE49-F238E27FC236}">
                <a16:creationId xmlns:a16="http://schemas.microsoft.com/office/drawing/2014/main" id="{BD77082A-78AF-FF68-754C-F55A005D626C}"/>
              </a:ext>
            </a:extLst>
          </p:cNvPr>
          <p:cNvSpPr txBox="1">
            <a:spLocks/>
          </p:cNvSpPr>
          <p:nvPr/>
        </p:nvSpPr>
        <p:spPr>
          <a:xfrm>
            <a:off x="4676374" y="2636203"/>
            <a:ext cx="4324407" cy="39660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100" dirty="0">
                <a:solidFill>
                  <a:schemeClr val="dk1"/>
                </a:solidFill>
                <a:latin typeface="Dosis"/>
                <a:ea typeface="Dosis"/>
                <a:cs typeface="Dosis"/>
                <a:sym typeface="Dosis"/>
              </a:rPr>
              <a:t>Investment in AI System</a:t>
            </a:r>
          </a:p>
          <a:p>
            <a:pPr marL="9525" indent="0" algn="just">
              <a:lnSpc>
                <a:spcPct val="100000"/>
              </a:lnSpc>
              <a:buSzPct val="100000"/>
              <a:buNone/>
            </a:pPr>
            <a:r>
              <a:rPr lang="en-US" sz="1100" dirty="0">
                <a:solidFill>
                  <a:schemeClr val="dk1"/>
                </a:solidFill>
                <a:latin typeface="Dosis"/>
                <a:ea typeface="Dosis"/>
                <a:cs typeface="Dosis"/>
                <a:sym typeface="Dosis"/>
              </a:rPr>
              <a:t>	Initial AI Cost		: Rp 150,000,000</a:t>
            </a:r>
          </a:p>
          <a:p>
            <a:pPr marL="9525" indent="0" algn="just">
              <a:lnSpc>
                <a:spcPct val="100000"/>
              </a:lnSpc>
              <a:buSzPct val="100000"/>
              <a:buNone/>
            </a:pPr>
            <a:r>
              <a:rPr lang="en-US" sz="1100" dirty="0">
                <a:solidFill>
                  <a:schemeClr val="dk1"/>
                </a:solidFill>
                <a:latin typeface="Dosis"/>
                <a:ea typeface="Dosis"/>
                <a:cs typeface="Dosis"/>
                <a:sym typeface="Dosis"/>
              </a:rPr>
              <a:t>	Annual AI Maintenance Cost	: Rp 30,000,000</a:t>
            </a:r>
          </a:p>
          <a:p>
            <a:pPr marL="9525" indent="0" algn="just">
              <a:lnSpc>
                <a:spcPct val="100000"/>
              </a:lnSpc>
              <a:buSzPct val="100000"/>
              <a:buNone/>
            </a:pPr>
            <a:r>
              <a:rPr lang="en-US" sz="1100" dirty="0">
                <a:solidFill>
                  <a:schemeClr val="dk1"/>
                </a:solidFill>
                <a:latin typeface="Dosis"/>
                <a:ea typeface="Dosis"/>
                <a:cs typeface="Dosis"/>
                <a:sym typeface="Dosis"/>
              </a:rPr>
              <a:t>Net Savings in First Year:</a:t>
            </a:r>
          </a:p>
          <a:p>
            <a:pPr marL="9525" indent="0" algn="just">
              <a:lnSpc>
                <a:spcPct val="100000"/>
              </a:lnSpc>
              <a:buSzPct val="100000"/>
              <a:buNone/>
            </a:pPr>
            <a:r>
              <a:rPr lang="en-US" sz="1100" dirty="0">
                <a:solidFill>
                  <a:schemeClr val="dk1"/>
                </a:solidFill>
                <a:latin typeface="Dosis"/>
                <a:ea typeface="Dosis"/>
                <a:cs typeface="Dosis"/>
                <a:sym typeface="Dosis"/>
              </a:rPr>
              <a:t> 	= 162,000,000	−  (150,000,000+30,000,000)</a:t>
            </a:r>
          </a:p>
          <a:p>
            <a:pPr marL="9525" indent="0" algn="just">
              <a:lnSpc>
                <a:spcPct val="100000"/>
              </a:lnSpc>
              <a:buSzPct val="100000"/>
              <a:buNone/>
            </a:pPr>
            <a:r>
              <a:rPr lang="en-US" sz="1100" dirty="0">
                <a:solidFill>
                  <a:schemeClr val="dk1"/>
                </a:solidFill>
                <a:latin typeface="Dosis"/>
                <a:ea typeface="Dosis"/>
                <a:cs typeface="Dosis"/>
                <a:sym typeface="Dosis"/>
              </a:rPr>
              <a:t>	=−18,000,000(Initial investment loss)</a:t>
            </a:r>
          </a:p>
          <a:p>
            <a:pPr marL="9525" indent="0" algn="just">
              <a:lnSpc>
                <a:spcPct val="100000"/>
              </a:lnSpc>
              <a:buSzPct val="100000"/>
              <a:buNone/>
            </a:pPr>
            <a:r>
              <a:rPr lang="en-US" sz="1100" b="1" dirty="0">
                <a:solidFill>
                  <a:schemeClr val="dk1"/>
                </a:solidFill>
                <a:latin typeface="Dosis"/>
                <a:ea typeface="Dosis"/>
                <a:cs typeface="Dosis"/>
                <a:sym typeface="Dosis"/>
              </a:rPr>
              <a:t>Net Savings in Second Year &amp; Beyond:</a:t>
            </a:r>
          </a:p>
          <a:p>
            <a:pPr marL="9525" indent="0" algn="just">
              <a:lnSpc>
                <a:spcPct val="100000"/>
              </a:lnSpc>
              <a:buSzPct val="100000"/>
              <a:buNone/>
            </a:pPr>
            <a:r>
              <a:rPr lang="en-US" sz="1100" dirty="0">
                <a:solidFill>
                  <a:schemeClr val="dk1"/>
                </a:solidFill>
                <a:latin typeface="Dosis"/>
                <a:ea typeface="Dosis"/>
                <a:cs typeface="Dosis"/>
                <a:sym typeface="Dosis"/>
              </a:rPr>
              <a:t>	= 162,000,000	−  30,000,000</a:t>
            </a:r>
          </a:p>
          <a:p>
            <a:pPr marL="9525" indent="0" algn="just">
              <a:lnSpc>
                <a:spcPct val="100000"/>
              </a:lnSpc>
              <a:buSzPct val="100000"/>
              <a:buNone/>
            </a:pPr>
            <a:r>
              <a:rPr lang="en-US" sz="1100" dirty="0">
                <a:solidFill>
                  <a:schemeClr val="dk1"/>
                </a:solidFill>
                <a:latin typeface="Dosis"/>
                <a:ea typeface="Dosis"/>
                <a:cs typeface="Dosis"/>
                <a:sym typeface="Dosis"/>
              </a:rPr>
              <a:t>	= </a:t>
            </a:r>
            <a:r>
              <a:rPr lang="en-US" sz="1100" b="1" dirty="0">
                <a:solidFill>
                  <a:schemeClr val="dk1"/>
                </a:solidFill>
                <a:latin typeface="Dosis"/>
                <a:ea typeface="Dosis"/>
                <a:cs typeface="Dosis"/>
                <a:sym typeface="Dosis"/>
              </a:rPr>
              <a:t>Rp 132,000,000 </a:t>
            </a:r>
            <a:r>
              <a:rPr lang="en-US" sz="1100" dirty="0">
                <a:solidFill>
                  <a:schemeClr val="dk1"/>
                </a:solidFill>
                <a:latin typeface="Dosis"/>
                <a:ea typeface="Dosis"/>
                <a:cs typeface="Dosis"/>
                <a:sym typeface="Dosis"/>
              </a:rPr>
              <a:t>💰 </a:t>
            </a:r>
          </a:p>
          <a:p>
            <a:pPr marL="9525" indent="0" algn="just">
              <a:lnSpc>
                <a:spcPct val="100000"/>
              </a:lnSpc>
              <a:buSzPct val="100000"/>
              <a:buNone/>
            </a:pPr>
            <a:endParaRPr lang="en-US" sz="1100" dirty="0">
              <a:solidFill>
                <a:schemeClr val="dk1"/>
              </a:solidFill>
              <a:latin typeface="Dosis"/>
              <a:ea typeface="Dosis"/>
              <a:cs typeface="Dosis"/>
              <a:sym typeface="Dosis"/>
            </a:endParaRPr>
          </a:p>
        </p:txBody>
      </p:sp>
    </p:spTree>
    <p:extLst>
      <p:ext uri="{BB962C8B-B14F-4D97-AF65-F5344CB8AC3E}">
        <p14:creationId xmlns:p14="http://schemas.microsoft.com/office/powerpoint/2010/main" val="3884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79512" y="809887"/>
            <a:ext cx="4449337" cy="1598776"/>
          </a:xfrm>
          <a:prstGeom prst="rect">
            <a:avLst/>
          </a:prstGeom>
        </p:spPr>
        <p:txBody>
          <a:bodyPr spcFirstLastPara="1" wrap="square" lIns="91425" tIns="91425" rIns="91425" bIns="91425" anchor="t" anchorCtr="0">
            <a:normAutofit lnSpcReduction="10000"/>
          </a:bodyPr>
          <a:lstStyle/>
          <a:p>
            <a:pPr marL="0" lvl="0" indent="0" algn="just" rtl="0">
              <a:spcBef>
                <a:spcPts val="1200"/>
              </a:spcBef>
              <a:spcAft>
                <a:spcPts val="1200"/>
              </a:spcAft>
              <a:buNone/>
            </a:pPr>
            <a:r>
              <a:rPr lang="en-US" sz="1100" dirty="0">
                <a:solidFill>
                  <a:schemeClr val="dk1"/>
                </a:solidFill>
                <a:latin typeface="Dosis"/>
                <a:ea typeface="Dosis"/>
                <a:cs typeface="Dosis"/>
                <a:sym typeface="Dosis"/>
              </a:rPr>
              <a:t>Human resource (HR) is the key asset that needs effective management to help companies achieve their business goals. In this project, we are faced with an issue related to human resources within a company. Our focus is to understand how retain employees to prevent the swelling of recruitment and training costs for new hires. By identifying factors causing employees to leave, we can promptly address these concerns by creating relevant employee programs.</a:t>
            </a:r>
            <a:endParaRPr sz="1100" dirty="0">
              <a:solidFill>
                <a:schemeClr val="dk1"/>
              </a:solidFill>
              <a:latin typeface="Dosis"/>
              <a:ea typeface="Dosis"/>
              <a:cs typeface="Dosis"/>
              <a:sym typeface="Dosis"/>
            </a:endParaRPr>
          </a:p>
        </p:txBody>
      </p:sp>
      <p:sp>
        <p:nvSpPr>
          <p:cNvPr id="2" name="Rectangle 1">
            <a:extLst>
              <a:ext uri="{FF2B5EF4-FFF2-40B4-BE49-F238E27FC236}">
                <a16:creationId xmlns:a16="http://schemas.microsoft.com/office/drawing/2014/main" id="{CB74BD03-7255-3B0F-74C8-142C7B30CCA2}"/>
              </a:ext>
            </a:extLst>
          </p:cNvPr>
          <p:cNvSpPr/>
          <p:nvPr/>
        </p:nvSpPr>
        <p:spPr>
          <a:xfrm>
            <a:off x="409465" y="621799"/>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Background</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3" name="Rectangle 2">
            <a:extLst>
              <a:ext uri="{FF2B5EF4-FFF2-40B4-BE49-F238E27FC236}">
                <a16:creationId xmlns:a16="http://schemas.microsoft.com/office/drawing/2014/main" id="{E04874AE-19E2-2B1F-F980-B2B689C6C2C2}"/>
              </a:ext>
            </a:extLst>
          </p:cNvPr>
          <p:cNvSpPr/>
          <p:nvPr/>
        </p:nvSpPr>
        <p:spPr>
          <a:xfrm>
            <a:off x="382960" y="2195573"/>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Dataset &amp; Business Understanding</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4" name="Google Shape;108;p26">
            <a:extLst>
              <a:ext uri="{FF2B5EF4-FFF2-40B4-BE49-F238E27FC236}">
                <a16:creationId xmlns:a16="http://schemas.microsoft.com/office/drawing/2014/main" id="{071BB012-139E-D74F-7D05-0DED237A7F89}"/>
              </a:ext>
            </a:extLst>
          </p:cNvPr>
          <p:cNvSpPr txBox="1">
            <a:spLocks/>
          </p:cNvSpPr>
          <p:nvPr/>
        </p:nvSpPr>
        <p:spPr>
          <a:xfrm>
            <a:off x="53008" y="2526779"/>
            <a:ext cx="4449337" cy="291555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lnSpc>
                <a:spcPct val="100000"/>
              </a:lnSpc>
              <a:buFont typeface="Arial"/>
              <a:buNone/>
            </a:pPr>
            <a:r>
              <a:rPr lang="en-US" sz="1050" b="1" dirty="0">
                <a:solidFill>
                  <a:schemeClr val="dk1"/>
                </a:solidFill>
                <a:latin typeface="Dosis"/>
                <a:ea typeface="Dosis"/>
                <a:cs typeface="Dosis"/>
                <a:sym typeface="Dosis"/>
              </a:rPr>
              <a:t>Dataset Information:</a:t>
            </a:r>
          </a:p>
          <a:p>
            <a:pPr marL="0" indent="0" algn="just">
              <a:lnSpc>
                <a:spcPct val="100000"/>
              </a:lnSpc>
              <a:buFont typeface="Arial"/>
              <a:buNone/>
            </a:pPr>
            <a:r>
              <a:rPr lang="en-US" sz="1050" dirty="0">
                <a:solidFill>
                  <a:schemeClr val="dk1"/>
                </a:solidFill>
                <a:latin typeface="Dosis"/>
                <a:ea typeface="Dosis"/>
                <a:cs typeface="Dosis"/>
                <a:sym typeface="Dosis"/>
              </a:rPr>
              <a:t>The dataset contains employee attrition information from  a fictional company from 2006 to 2020. </a:t>
            </a:r>
          </a:p>
          <a:p>
            <a:pPr marL="0" indent="0" algn="just">
              <a:lnSpc>
                <a:spcPct val="100000"/>
              </a:lnSpc>
              <a:buFont typeface="Arial"/>
              <a:buNone/>
            </a:pPr>
            <a:r>
              <a:rPr lang="en-US" sz="1050" b="1" dirty="0">
                <a:solidFill>
                  <a:schemeClr val="dk1"/>
                </a:solidFill>
                <a:latin typeface="Dosis"/>
                <a:ea typeface="Dosis"/>
                <a:cs typeface="Dosis"/>
                <a:sym typeface="Dosis"/>
              </a:rPr>
              <a:t>Attribute Information:</a:t>
            </a:r>
          </a:p>
          <a:p>
            <a:pPr marL="171450" indent="-171450" algn="just">
              <a:lnSpc>
                <a:spcPct val="100000"/>
              </a:lnSpc>
              <a:buSzPct val="100000"/>
            </a:pPr>
            <a:r>
              <a:rPr lang="en-US" sz="1000" b="1" dirty="0">
                <a:solidFill>
                  <a:schemeClr val="dk1"/>
                </a:solidFill>
                <a:latin typeface="Dosis"/>
                <a:ea typeface="Dosis"/>
                <a:cs typeface="Dosis"/>
                <a:sym typeface="Dosis"/>
              </a:rPr>
              <a:t>Identifier</a:t>
            </a:r>
          </a:p>
          <a:p>
            <a:pPr marL="180975" indent="-180975" algn="just" defTabSz="179388">
              <a:lnSpc>
                <a:spcPct val="100000"/>
              </a:lnSpc>
              <a:buFont typeface="Arial"/>
              <a:buNone/>
            </a:pPr>
            <a:r>
              <a:rPr lang="en-US" sz="1000" dirty="0">
                <a:solidFill>
                  <a:schemeClr val="dk1"/>
                </a:solidFill>
                <a:latin typeface="Dosis"/>
                <a:ea typeface="Dosis"/>
                <a:cs typeface="Dosis"/>
                <a:sym typeface="Dosis"/>
              </a:rPr>
              <a:t>	</a:t>
            </a:r>
            <a:r>
              <a:rPr lang="en-US" sz="1000" dirty="0">
                <a:solidFill>
                  <a:schemeClr val="dk1"/>
                </a:solidFill>
                <a:highlight>
                  <a:srgbClr val="C0C0C0"/>
                </a:highlight>
                <a:latin typeface="Dosis"/>
                <a:ea typeface="Dosis"/>
                <a:cs typeface="Dosis"/>
                <a:sym typeface="Dosis"/>
              </a:rPr>
              <a:t>Username</a:t>
            </a:r>
            <a:r>
              <a:rPr lang="en-US" sz="1000" dirty="0">
                <a:solidFill>
                  <a:schemeClr val="dk1"/>
                </a:solidFill>
                <a:latin typeface="Dosis"/>
                <a:ea typeface="Dosis"/>
                <a:cs typeface="Dosis"/>
                <a:sym typeface="Dosis"/>
              </a:rPr>
              <a:t> and </a:t>
            </a:r>
            <a:r>
              <a:rPr lang="en-US" sz="1000" dirty="0" err="1">
                <a:solidFill>
                  <a:schemeClr val="dk1"/>
                </a:solidFill>
                <a:highlight>
                  <a:srgbClr val="C0C0C0"/>
                </a:highlight>
                <a:latin typeface="Dosis"/>
                <a:ea typeface="Dosis"/>
                <a:cs typeface="Dosis"/>
                <a:sym typeface="Dosis"/>
              </a:rPr>
              <a:t>EnterpriseID</a:t>
            </a:r>
            <a:r>
              <a:rPr lang="en-US" sz="1000" dirty="0">
                <a:solidFill>
                  <a:schemeClr val="dk1"/>
                </a:solidFill>
                <a:latin typeface="Dosis"/>
                <a:ea typeface="Dosis"/>
                <a:cs typeface="Dosis"/>
                <a:sym typeface="Dosis"/>
              </a:rPr>
              <a:t> is unique ID that each of which is an ID for each employee</a:t>
            </a:r>
          </a:p>
          <a:p>
            <a:pPr marL="171450" indent="-171450" algn="just">
              <a:lnSpc>
                <a:spcPct val="100000"/>
              </a:lnSpc>
              <a:buSzPct val="100000"/>
            </a:pPr>
            <a:r>
              <a:rPr lang="en-US" sz="1000" b="1" dirty="0">
                <a:solidFill>
                  <a:schemeClr val="dk1"/>
                </a:solidFill>
                <a:latin typeface="Dosis"/>
                <a:ea typeface="Dosis"/>
                <a:cs typeface="Dosis"/>
                <a:sym typeface="Dosis"/>
              </a:rPr>
              <a:t>Target</a:t>
            </a:r>
          </a:p>
          <a:p>
            <a:pPr marL="180975" indent="0" algn="just">
              <a:lnSpc>
                <a:spcPct val="100000"/>
              </a:lnSpc>
              <a:buFont typeface="Arial"/>
              <a:buNone/>
            </a:pPr>
            <a:r>
              <a:rPr lang="en-US" sz="1000" dirty="0" err="1">
                <a:solidFill>
                  <a:schemeClr val="dk1"/>
                </a:solidFill>
                <a:highlight>
                  <a:srgbClr val="C0C0C0"/>
                </a:highlight>
                <a:latin typeface="Dosis"/>
                <a:ea typeface="Dosis"/>
                <a:cs typeface="Dosis"/>
                <a:sym typeface="Dosis"/>
              </a:rPr>
              <a:t>StatusKerja</a:t>
            </a:r>
            <a:r>
              <a:rPr lang="en-US" sz="1000" dirty="0">
                <a:solidFill>
                  <a:schemeClr val="dk1"/>
                </a:solidFill>
                <a:latin typeface="Dosis"/>
                <a:ea typeface="Dosis"/>
                <a:cs typeface="Dosis"/>
                <a:sym typeface="Dosis"/>
              </a:rPr>
              <a:t> has extracted from </a:t>
            </a:r>
            <a:r>
              <a:rPr lang="en-US" sz="1000" dirty="0" err="1">
                <a:solidFill>
                  <a:schemeClr val="dk1"/>
                </a:solidFill>
                <a:highlight>
                  <a:srgbClr val="C0C0C0"/>
                </a:highlight>
                <a:latin typeface="Dosis"/>
                <a:ea typeface="Dosis"/>
                <a:cs typeface="Dosis"/>
                <a:sym typeface="Dosis"/>
              </a:rPr>
              <a:t>TanggalResign</a:t>
            </a:r>
            <a:r>
              <a:rPr lang="en-US" sz="1000" dirty="0">
                <a:solidFill>
                  <a:schemeClr val="dk1"/>
                </a:solidFill>
                <a:latin typeface="Dosis"/>
                <a:ea typeface="Dosis"/>
                <a:cs typeface="Dosis"/>
                <a:sym typeface="Dosis"/>
              </a:rPr>
              <a:t>. If `</a:t>
            </a:r>
            <a:r>
              <a:rPr lang="en-US" sz="1000" dirty="0" err="1">
                <a:solidFill>
                  <a:schemeClr val="dk1"/>
                </a:solidFill>
                <a:highlight>
                  <a:srgbClr val="C0C0C0"/>
                </a:highlight>
                <a:latin typeface="Dosis"/>
                <a:ea typeface="Dosis"/>
                <a:cs typeface="Dosis"/>
                <a:sym typeface="Dosis"/>
              </a:rPr>
              <a:t>TanggalResign</a:t>
            </a:r>
            <a:r>
              <a:rPr lang="en-US" sz="1000" dirty="0">
                <a:solidFill>
                  <a:schemeClr val="dk1"/>
                </a:solidFill>
                <a:latin typeface="Dosis"/>
                <a:ea typeface="Dosis"/>
                <a:cs typeface="Dosis"/>
                <a:sym typeface="Dosis"/>
              </a:rPr>
              <a:t>` contain a datetime value it is indicated that the employee </a:t>
            </a:r>
            <a:r>
              <a:rPr lang="en-US" sz="1000" b="1" dirty="0">
                <a:solidFill>
                  <a:schemeClr val="dk1"/>
                </a:solidFill>
                <a:latin typeface="Dosis"/>
                <a:ea typeface="Dosis"/>
                <a:cs typeface="Dosis"/>
                <a:sym typeface="Dosis"/>
              </a:rPr>
              <a:t>‘</a:t>
            </a:r>
            <a:r>
              <a:rPr lang="en-US" sz="1000" b="1" dirty="0" err="1">
                <a:solidFill>
                  <a:schemeClr val="dk1"/>
                </a:solidFill>
                <a:latin typeface="Dosis"/>
                <a:ea typeface="Dosis"/>
                <a:cs typeface="Dosis"/>
                <a:sym typeface="Dosis"/>
              </a:rPr>
              <a:t>Tidak</a:t>
            </a:r>
            <a:r>
              <a:rPr lang="en-US" sz="1000" b="1" dirty="0">
                <a:solidFill>
                  <a:schemeClr val="dk1"/>
                </a:solidFill>
                <a:latin typeface="Dosis"/>
                <a:ea typeface="Dosis"/>
                <a:cs typeface="Dosis"/>
                <a:sym typeface="Dosis"/>
              </a:rPr>
              <a:t> </a:t>
            </a:r>
            <a:r>
              <a:rPr lang="en-US" sz="1000" b="1" dirty="0" err="1">
                <a:solidFill>
                  <a:schemeClr val="dk1"/>
                </a:solidFill>
                <a:latin typeface="Dosis"/>
                <a:ea typeface="Dosis"/>
                <a:cs typeface="Dosis"/>
                <a:sym typeface="Dosis"/>
              </a:rPr>
              <a:t>Bekerja</a:t>
            </a:r>
            <a:r>
              <a:rPr lang="en-US" sz="1000" b="1" dirty="0">
                <a:solidFill>
                  <a:schemeClr val="dk1"/>
                </a:solidFill>
                <a:latin typeface="Dosis"/>
                <a:ea typeface="Dosis"/>
                <a:cs typeface="Dosis"/>
                <a:sym typeface="Dosis"/>
              </a:rPr>
              <a:t>’ </a:t>
            </a:r>
            <a:r>
              <a:rPr lang="en-US" sz="1000" dirty="0">
                <a:solidFill>
                  <a:schemeClr val="dk1"/>
                </a:solidFill>
                <a:latin typeface="Dosis"/>
                <a:ea typeface="Dosis"/>
                <a:cs typeface="Dosis"/>
                <a:sym typeface="Dosis"/>
              </a:rPr>
              <a:t>(already resign). And </a:t>
            </a:r>
            <a:r>
              <a:rPr lang="en-US" sz="1000" dirty="0" err="1">
                <a:solidFill>
                  <a:schemeClr val="dk1"/>
                </a:solidFill>
                <a:latin typeface="Dosis"/>
                <a:ea typeface="Dosis"/>
                <a:cs typeface="Dosis"/>
                <a:sym typeface="Dosis"/>
              </a:rPr>
              <a:t>NaN</a:t>
            </a:r>
            <a:r>
              <a:rPr lang="en-US" sz="1000" dirty="0">
                <a:solidFill>
                  <a:schemeClr val="dk1"/>
                </a:solidFill>
                <a:latin typeface="Dosis"/>
                <a:ea typeface="Dosis"/>
                <a:cs typeface="Dosis"/>
                <a:sym typeface="Dosis"/>
              </a:rPr>
              <a:t> value indicated is an employee is </a:t>
            </a:r>
            <a:r>
              <a:rPr lang="en-US" sz="1000" b="1" dirty="0">
                <a:solidFill>
                  <a:schemeClr val="dk1"/>
                </a:solidFill>
                <a:latin typeface="Dosis"/>
                <a:ea typeface="Dosis"/>
                <a:cs typeface="Dosis"/>
                <a:sym typeface="Dosis"/>
              </a:rPr>
              <a:t>‘Masih </a:t>
            </a:r>
            <a:r>
              <a:rPr lang="en-US" sz="1000" b="1" dirty="0" err="1">
                <a:solidFill>
                  <a:schemeClr val="dk1"/>
                </a:solidFill>
                <a:latin typeface="Dosis"/>
                <a:ea typeface="Dosis"/>
                <a:cs typeface="Dosis"/>
                <a:sym typeface="Dosis"/>
              </a:rPr>
              <a:t>Bekerja</a:t>
            </a:r>
            <a:r>
              <a:rPr lang="en-US" sz="1000" b="1" dirty="0">
                <a:solidFill>
                  <a:schemeClr val="dk1"/>
                </a:solidFill>
                <a:latin typeface="Dosis"/>
                <a:ea typeface="Dosis"/>
                <a:cs typeface="Dosis"/>
                <a:sym typeface="Dosis"/>
              </a:rPr>
              <a:t>’ </a:t>
            </a:r>
            <a:r>
              <a:rPr lang="en-US" sz="1000" dirty="0">
                <a:solidFill>
                  <a:schemeClr val="dk1"/>
                </a:solidFill>
                <a:latin typeface="Dosis"/>
                <a:ea typeface="Dosis"/>
                <a:cs typeface="Dosis"/>
                <a:sym typeface="Dosis"/>
              </a:rPr>
              <a:t>(still working) in the company.</a:t>
            </a:r>
          </a:p>
          <a:p>
            <a:pPr marL="171450" indent="-171450" algn="just">
              <a:lnSpc>
                <a:spcPct val="100000"/>
              </a:lnSpc>
              <a:buSzPct val="100000"/>
            </a:pPr>
            <a:r>
              <a:rPr lang="en-US" sz="1000" b="1" dirty="0">
                <a:solidFill>
                  <a:schemeClr val="dk1"/>
                </a:solidFill>
                <a:latin typeface="Dosis"/>
                <a:ea typeface="Dosis"/>
                <a:cs typeface="Dosis"/>
                <a:sym typeface="Dosis"/>
              </a:rPr>
              <a:t>Company Goals:</a:t>
            </a:r>
          </a:p>
          <a:p>
            <a:pPr marL="361950" indent="-171450" algn="just">
              <a:lnSpc>
                <a:spcPct val="100000"/>
              </a:lnSpc>
              <a:buSzPct val="100000"/>
            </a:pPr>
            <a:r>
              <a:rPr lang="en-US" sz="1000" dirty="0">
                <a:solidFill>
                  <a:schemeClr val="dk1"/>
                </a:solidFill>
                <a:latin typeface="Dosis"/>
                <a:ea typeface="Dosis"/>
                <a:cs typeface="Dosis"/>
                <a:sym typeface="Dosis"/>
              </a:rPr>
              <a:t>Enhance Employee Retention: Strengthen strategies to retain employees and reduce turnover.</a:t>
            </a:r>
          </a:p>
          <a:p>
            <a:pPr marL="361950" indent="-171450" algn="just">
              <a:lnSpc>
                <a:spcPct val="100000"/>
              </a:lnSpc>
              <a:buSzPct val="100000"/>
            </a:pPr>
            <a:r>
              <a:rPr lang="en-US" sz="1000" dirty="0">
                <a:solidFill>
                  <a:schemeClr val="dk1"/>
                </a:solidFill>
                <a:latin typeface="Dosis"/>
                <a:ea typeface="Dosis"/>
                <a:cs typeface="Dosis"/>
                <a:sym typeface="Dosis"/>
              </a:rPr>
              <a:t>Leverage Data for Decision-Making: Use historical employee data to gain insights into attrition trends.</a:t>
            </a:r>
          </a:p>
        </p:txBody>
      </p:sp>
      <p:sp>
        <p:nvSpPr>
          <p:cNvPr id="5" name="Google Shape;108;p26">
            <a:extLst>
              <a:ext uri="{FF2B5EF4-FFF2-40B4-BE49-F238E27FC236}">
                <a16:creationId xmlns:a16="http://schemas.microsoft.com/office/drawing/2014/main" id="{821D13C8-163E-E435-B031-350F51A45FA4}"/>
              </a:ext>
            </a:extLst>
          </p:cNvPr>
          <p:cNvSpPr txBox="1">
            <a:spLocks/>
          </p:cNvSpPr>
          <p:nvPr/>
        </p:nvSpPr>
        <p:spPr>
          <a:xfrm>
            <a:off x="4572000" y="614249"/>
            <a:ext cx="4449337" cy="2232624"/>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63538" indent="-187325" algn="just">
              <a:lnSpc>
                <a:spcPct val="100000"/>
              </a:lnSpc>
              <a:buSzPct val="100000"/>
            </a:pPr>
            <a:r>
              <a:rPr lang="en-US" sz="1000" dirty="0">
                <a:solidFill>
                  <a:schemeClr val="dk1"/>
                </a:solidFill>
                <a:latin typeface="Dosis"/>
                <a:ea typeface="Dosis"/>
                <a:cs typeface="Dosis"/>
                <a:sym typeface="Dosis"/>
              </a:rPr>
              <a:t>Implement Predictive Analytics: Develop models to anticipate resignations and enable proactive interventions.</a:t>
            </a:r>
            <a:endParaRPr lang="en-US" sz="1000" b="1"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Problem:</a:t>
            </a:r>
          </a:p>
          <a:p>
            <a:pPr marL="180975" indent="0" algn="just">
              <a:lnSpc>
                <a:spcPct val="100000"/>
              </a:lnSpc>
              <a:buSzPct val="100000"/>
              <a:buNone/>
            </a:pPr>
            <a:r>
              <a:rPr lang="en-US" sz="1000" dirty="0">
                <a:solidFill>
                  <a:schemeClr val="dk1"/>
                </a:solidFill>
                <a:latin typeface="Dosis"/>
                <a:ea typeface="Dosis"/>
                <a:cs typeface="Dosis"/>
                <a:sym typeface="Dosis"/>
              </a:rPr>
              <a:t>Employee attrition threatens organizational stability, productivity, and long-term growth. Data indicates a sharp rise in resignations, particularly in 2018, alongside a declining trend in new hires. This imbalance underscores the need for proactive retention strategies to mitigate turnover.</a:t>
            </a:r>
          </a:p>
          <a:p>
            <a:pPr marL="176213" indent="-171450" algn="just">
              <a:lnSpc>
                <a:spcPct val="100000"/>
              </a:lnSpc>
              <a:buSzPct val="100000"/>
            </a:pPr>
            <a:r>
              <a:rPr lang="en-US" sz="1000" b="1" dirty="0">
                <a:solidFill>
                  <a:schemeClr val="dk1"/>
                </a:solidFill>
                <a:latin typeface="Dosis"/>
                <a:ea typeface="Dosis"/>
                <a:cs typeface="Dosis"/>
                <a:sym typeface="Dosis"/>
              </a:rPr>
              <a:t>Objectives:</a:t>
            </a:r>
          </a:p>
          <a:p>
            <a:pPr marL="352425" indent="-171450" algn="just">
              <a:lnSpc>
                <a:spcPct val="100000"/>
              </a:lnSpc>
              <a:buSzPct val="100000"/>
            </a:pPr>
            <a:r>
              <a:rPr lang="en-US" sz="1000" dirty="0">
                <a:solidFill>
                  <a:schemeClr val="dk1"/>
                </a:solidFill>
                <a:latin typeface="Dosis"/>
                <a:ea typeface="Dosis"/>
                <a:cs typeface="Dosis"/>
                <a:sym typeface="Dosis"/>
              </a:rPr>
              <a:t>Analyze Employee Data: Examine historical trends, employee attributes, and resignation patterns to uncover key drivers of turnover.</a:t>
            </a:r>
          </a:p>
          <a:p>
            <a:pPr marL="352425" indent="-171450" algn="just">
              <a:lnSpc>
                <a:spcPct val="100000"/>
              </a:lnSpc>
              <a:buSzPct val="100000"/>
            </a:pPr>
            <a:r>
              <a:rPr lang="en-US" sz="1000" dirty="0">
                <a:solidFill>
                  <a:schemeClr val="dk1"/>
                </a:solidFill>
                <a:latin typeface="Dosis"/>
                <a:ea typeface="Dosis"/>
                <a:cs typeface="Dosis"/>
                <a:sym typeface="Dosis"/>
              </a:rPr>
              <a:t>Generate Actionable Insights: Identify factors influencing retention and recommend strategies for improvement.</a:t>
            </a:r>
          </a:p>
          <a:p>
            <a:pPr marL="352425" indent="-171450" algn="just">
              <a:lnSpc>
                <a:spcPct val="100000"/>
              </a:lnSpc>
              <a:buSzPct val="100000"/>
            </a:pPr>
            <a:r>
              <a:rPr lang="en-US" sz="1000" dirty="0">
                <a:solidFill>
                  <a:schemeClr val="dk1"/>
                </a:solidFill>
                <a:latin typeface="Dosis"/>
                <a:ea typeface="Dosis"/>
                <a:cs typeface="Dosis"/>
                <a:sym typeface="Dosis"/>
              </a:rPr>
              <a:t>Develop Predictive Models: Create data-driven models to forecast resignations and help the company address employee concerns proactively.</a:t>
            </a:r>
          </a:p>
        </p:txBody>
      </p:sp>
      <p:sp>
        <p:nvSpPr>
          <p:cNvPr id="6" name="Rectangle 5">
            <a:extLst>
              <a:ext uri="{FF2B5EF4-FFF2-40B4-BE49-F238E27FC236}">
                <a16:creationId xmlns:a16="http://schemas.microsoft.com/office/drawing/2014/main" id="{B5638AF4-C8AF-A786-9D69-74624C07A544}"/>
              </a:ext>
            </a:extLst>
          </p:cNvPr>
          <p:cNvSpPr/>
          <p:nvPr/>
        </p:nvSpPr>
        <p:spPr>
          <a:xfrm>
            <a:off x="5112351" y="2846873"/>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What Happened?</a:t>
            </a:r>
            <a:endParaRPr lang="en-ID" b="1" dirty="0">
              <a:latin typeface="Roboto" panose="020F0502020204030204" pitchFamily="2" charset="0"/>
              <a:ea typeface="Roboto" panose="020F0502020204030204" pitchFamily="2" charset="0"/>
              <a:cs typeface="Roboto" panose="020F0502020204030204" pitchFamily="2" charset="0"/>
            </a:endParaRPr>
          </a:p>
        </p:txBody>
      </p:sp>
      <p:pic>
        <p:nvPicPr>
          <p:cNvPr id="10" name="Picture 9">
            <a:extLst>
              <a:ext uri="{FF2B5EF4-FFF2-40B4-BE49-F238E27FC236}">
                <a16:creationId xmlns:a16="http://schemas.microsoft.com/office/drawing/2014/main" id="{8C4F7938-9173-834B-4566-7B66353C01DF}"/>
              </a:ext>
            </a:extLst>
          </p:cNvPr>
          <p:cNvPicPr>
            <a:picLocks noChangeAspect="1"/>
          </p:cNvPicPr>
          <p:nvPr/>
        </p:nvPicPr>
        <p:blipFill>
          <a:blip r:embed="rId3"/>
          <a:stretch>
            <a:fillRect/>
          </a:stretch>
        </p:blipFill>
        <p:spPr>
          <a:xfrm>
            <a:off x="4572000" y="3384572"/>
            <a:ext cx="2727712" cy="1758928"/>
          </a:xfrm>
          <a:prstGeom prst="rect">
            <a:avLst/>
          </a:prstGeom>
        </p:spPr>
      </p:pic>
      <p:sp>
        <p:nvSpPr>
          <p:cNvPr id="11" name="Google Shape;108;p26">
            <a:extLst>
              <a:ext uri="{FF2B5EF4-FFF2-40B4-BE49-F238E27FC236}">
                <a16:creationId xmlns:a16="http://schemas.microsoft.com/office/drawing/2014/main" id="{B1D83C4D-1D85-18A5-DAF4-7C0CE77FCD5A}"/>
              </a:ext>
            </a:extLst>
          </p:cNvPr>
          <p:cNvSpPr txBox="1">
            <a:spLocks/>
          </p:cNvSpPr>
          <p:nvPr/>
        </p:nvSpPr>
        <p:spPr>
          <a:xfrm>
            <a:off x="7299712" y="3384572"/>
            <a:ext cx="1733869" cy="1957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000" dirty="0">
                <a:solidFill>
                  <a:schemeClr val="dk1"/>
                </a:solidFill>
                <a:latin typeface="Dosis"/>
                <a:ea typeface="Dosis"/>
                <a:cs typeface="Dosis"/>
                <a:sym typeface="Dosis"/>
              </a:rPr>
              <a:t>Since 2006, 31% of employees have parted ways with the company, marking a significant shift in the workforce by 2020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Insight and Business Recommendation</a:t>
            </a:r>
            <a:endParaRPr sz="2220" b="1"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CB74BD03-7255-3B0F-74C8-142C7B30CCA2}"/>
              </a:ext>
            </a:extLst>
          </p:cNvPr>
          <p:cNvSpPr/>
          <p:nvPr/>
        </p:nvSpPr>
        <p:spPr>
          <a:xfrm>
            <a:off x="2748775" y="603315"/>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Employee Retention</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4887045" y="1211855"/>
            <a:ext cx="3988014" cy="346474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000" b="1" dirty="0">
                <a:solidFill>
                  <a:schemeClr val="dk1"/>
                </a:solidFill>
                <a:latin typeface="Dosis"/>
                <a:ea typeface="Dosis"/>
                <a:cs typeface="Dosis"/>
                <a:sym typeface="Dosis"/>
              </a:rPr>
              <a:t>2006-2010: </a:t>
            </a:r>
            <a:r>
              <a:rPr lang="en-US" sz="1000" dirty="0">
                <a:solidFill>
                  <a:schemeClr val="dk1"/>
                </a:solidFill>
                <a:latin typeface="Dosis"/>
                <a:ea typeface="Dosis"/>
                <a:cs typeface="Dosis"/>
                <a:sym typeface="Dosis"/>
              </a:rPr>
              <a:t>Minimal hiring before 2008, with a small increase in 2009-2010 and almost no resignations during this period.</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2011-2012: </a:t>
            </a:r>
            <a:r>
              <a:rPr lang="en-US" sz="1000" dirty="0">
                <a:solidFill>
                  <a:schemeClr val="dk1"/>
                </a:solidFill>
                <a:latin typeface="Dosis"/>
                <a:ea typeface="Dosis"/>
                <a:cs typeface="Dosis"/>
                <a:sym typeface="Dosis"/>
              </a:rPr>
              <a:t>saw the highest hiring rate (over 70 employees in 2012). The company was in a strong growth phase, possibly due to expansion or new projects. No resignations in these years, indicating employee stability.</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2014-2016:</a:t>
            </a:r>
            <a:r>
              <a:rPr lang="en-US" sz="1000" dirty="0">
                <a:solidFill>
                  <a:schemeClr val="dk1"/>
                </a:solidFill>
                <a:latin typeface="Dosis"/>
                <a:ea typeface="Dosis"/>
                <a:cs typeface="Dosis"/>
                <a:sym typeface="Dosis"/>
              </a:rPr>
              <a:t> Hiring declined significantly after 2012, reaching about half the peak level in 2014. Resignations started increasing, showing early signs of employee turnover issues. By 2016, the hiring trend continued downward while resignations became more frequent.</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2018: </a:t>
            </a:r>
            <a:r>
              <a:rPr lang="en-US" sz="1000" dirty="0">
                <a:solidFill>
                  <a:schemeClr val="dk1"/>
                </a:solidFill>
                <a:latin typeface="Dosis"/>
                <a:ea typeface="Dosis"/>
                <a:cs typeface="Dosis"/>
                <a:sym typeface="Dosis"/>
              </a:rPr>
              <a:t>Resignations peaked (~20 employees left) while new hires dropped significantly. This suggests organizational instability, dissatisfaction, layoffs, or market changes. The company may have faced financial difficulties, restructuring, or cultural shifts that led to higher attrition.</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2019-2020: </a:t>
            </a:r>
            <a:r>
              <a:rPr lang="en-US" sz="1000" dirty="0">
                <a:solidFill>
                  <a:schemeClr val="dk1"/>
                </a:solidFill>
                <a:latin typeface="Dosis"/>
                <a:ea typeface="Dosis"/>
                <a:cs typeface="Dosis"/>
                <a:sym typeface="Dosis"/>
              </a:rPr>
              <a:t>Low hiring levels persisted, with only small numbers of new employees joining. Resignations remained present but were lower than in 2018.The company may have stabilized, but with minimal workforce expansion.</a:t>
            </a:r>
          </a:p>
          <a:p>
            <a:pPr marL="9525" indent="0">
              <a:lnSpc>
                <a:spcPct val="100000"/>
              </a:lnSpc>
              <a:buSzPct val="100000"/>
              <a:buNone/>
            </a:pPr>
            <a:endParaRPr lang="en-US" sz="1000" dirty="0">
              <a:solidFill>
                <a:schemeClr val="dk1"/>
              </a:solidFill>
              <a:latin typeface="Dosis"/>
              <a:ea typeface="Dosis"/>
              <a:cs typeface="Dosis"/>
              <a:sym typeface="Dosis"/>
            </a:endParaRPr>
          </a:p>
        </p:txBody>
      </p:sp>
      <p:pic>
        <p:nvPicPr>
          <p:cNvPr id="5" name="Picture 4">
            <a:extLst>
              <a:ext uri="{FF2B5EF4-FFF2-40B4-BE49-F238E27FC236}">
                <a16:creationId xmlns:a16="http://schemas.microsoft.com/office/drawing/2014/main" id="{7A667709-F1B1-EFED-546A-E44C36D8AE38}"/>
              </a:ext>
            </a:extLst>
          </p:cNvPr>
          <p:cNvPicPr>
            <a:picLocks noChangeAspect="1"/>
          </p:cNvPicPr>
          <p:nvPr/>
        </p:nvPicPr>
        <p:blipFill>
          <a:blip r:embed="rId3"/>
          <a:stretch>
            <a:fillRect/>
          </a:stretch>
        </p:blipFill>
        <p:spPr>
          <a:xfrm>
            <a:off x="268941" y="1439934"/>
            <a:ext cx="4318268" cy="2571749"/>
          </a:xfrm>
          <a:prstGeom prst="rect">
            <a:avLst/>
          </a:prstGeom>
        </p:spPr>
      </p:pic>
      <p:sp>
        <p:nvSpPr>
          <p:cNvPr id="3" name="Google Shape;115;p27">
            <a:extLst>
              <a:ext uri="{FF2B5EF4-FFF2-40B4-BE49-F238E27FC236}">
                <a16:creationId xmlns:a16="http://schemas.microsoft.com/office/drawing/2014/main" id="{87012DAB-61D7-7B8C-62AA-F3794020FDE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Tree>
    <p:extLst>
      <p:ext uri="{BB962C8B-B14F-4D97-AF65-F5344CB8AC3E}">
        <p14:creationId xmlns:p14="http://schemas.microsoft.com/office/powerpoint/2010/main" val="438551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Insight and Business Recommendation</a:t>
            </a:r>
            <a:endParaRPr sz="2220" b="1"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CB74BD03-7255-3B0F-74C8-142C7B30CCA2}"/>
              </a:ext>
            </a:extLst>
          </p:cNvPr>
          <p:cNvSpPr/>
          <p:nvPr/>
        </p:nvSpPr>
        <p:spPr>
          <a:xfrm>
            <a:off x="2748775" y="603315"/>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Reason for Resignation</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4851217" y="1244906"/>
            <a:ext cx="4134010" cy="353641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000" dirty="0">
                <a:solidFill>
                  <a:schemeClr val="dk1"/>
                </a:solidFill>
                <a:latin typeface="Dosis"/>
                <a:ea typeface="Dosis"/>
                <a:cs typeface="Dosis"/>
                <a:sym typeface="Dosis"/>
              </a:rPr>
              <a:t>The highest number of resignations (16 employees) cited Jam </a:t>
            </a:r>
            <a:r>
              <a:rPr lang="en-US" sz="1000" dirty="0" err="1">
                <a:solidFill>
                  <a:schemeClr val="dk1"/>
                </a:solidFill>
                <a:latin typeface="Dosis"/>
                <a:ea typeface="Dosis"/>
                <a:cs typeface="Dosis"/>
                <a:sym typeface="Dosis"/>
              </a:rPr>
              <a:t>Kerja</a:t>
            </a:r>
            <a:r>
              <a:rPr lang="en-US" sz="1000" dirty="0">
                <a:solidFill>
                  <a:schemeClr val="dk1"/>
                </a:solidFill>
                <a:latin typeface="Dosis"/>
                <a:ea typeface="Dosis"/>
                <a:cs typeface="Dosis"/>
                <a:sym typeface="Dosis"/>
              </a:rPr>
              <a:t> (</a:t>
            </a:r>
            <a:r>
              <a:rPr lang="en-US" sz="1000" b="1" dirty="0">
                <a:solidFill>
                  <a:schemeClr val="dk1"/>
                </a:solidFill>
                <a:latin typeface="Dosis"/>
                <a:ea typeface="Dosis"/>
                <a:cs typeface="Dosis"/>
                <a:sym typeface="Dosis"/>
              </a:rPr>
              <a:t>working hours) </a:t>
            </a:r>
            <a:r>
              <a:rPr lang="en-US" sz="1000" dirty="0">
                <a:solidFill>
                  <a:schemeClr val="dk1"/>
                </a:solidFill>
                <a:latin typeface="Dosis"/>
                <a:ea typeface="Dosis"/>
                <a:cs typeface="Dosis"/>
                <a:sym typeface="Dosis"/>
              </a:rPr>
              <a:t>as the primary reason. This suggests that employees may feel overworked, have poor work-life balance, or find the hours non-beneficial. Consider flexible work schedules, improved overtime compensation, or workload distribution to enhance work-life balance.</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err="1">
                <a:solidFill>
                  <a:schemeClr val="dk1"/>
                </a:solidFill>
                <a:latin typeface="Dosis"/>
                <a:ea typeface="Dosis"/>
                <a:cs typeface="Dosis"/>
                <a:sym typeface="Dosis"/>
              </a:rPr>
              <a:t>Ganti</a:t>
            </a:r>
            <a:r>
              <a:rPr lang="en-US" sz="1000" b="1" dirty="0">
                <a:solidFill>
                  <a:schemeClr val="dk1"/>
                </a:solidFill>
                <a:latin typeface="Dosis"/>
                <a:ea typeface="Dosis"/>
                <a:cs typeface="Dosis"/>
                <a:sym typeface="Dosis"/>
              </a:rPr>
              <a:t> </a:t>
            </a:r>
            <a:r>
              <a:rPr lang="en-US" sz="1000" b="1" dirty="0" err="1">
                <a:solidFill>
                  <a:schemeClr val="dk1"/>
                </a:solidFill>
                <a:latin typeface="Dosis"/>
                <a:ea typeface="Dosis"/>
                <a:cs typeface="Dosis"/>
                <a:sym typeface="Dosis"/>
              </a:rPr>
              <a:t>Karir</a:t>
            </a:r>
            <a:r>
              <a:rPr lang="en-US" sz="1000" b="1" dirty="0">
                <a:solidFill>
                  <a:schemeClr val="dk1"/>
                </a:solidFill>
                <a:latin typeface="Dosis"/>
                <a:ea typeface="Dosis"/>
                <a:cs typeface="Dosis"/>
                <a:sym typeface="Dosis"/>
              </a:rPr>
              <a:t> (career change) and </a:t>
            </a:r>
            <a:r>
              <a:rPr lang="en-US" sz="1000" b="1" dirty="0" err="1">
                <a:solidFill>
                  <a:schemeClr val="dk1"/>
                </a:solidFill>
                <a:latin typeface="Dosis"/>
                <a:ea typeface="Dosis"/>
                <a:cs typeface="Dosis"/>
                <a:sym typeface="Dosis"/>
              </a:rPr>
              <a:t>Kejelasan</a:t>
            </a:r>
            <a:r>
              <a:rPr lang="en-US" sz="1000" b="1" dirty="0">
                <a:solidFill>
                  <a:schemeClr val="dk1"/>
                </a:solidFill>
                <a:latin typeface="Dosis"/>
                <a:ea typeface="Dosis"/>
                <a:cs typeface="Dosis"/>
                <a:sym typeface="Dosis"/>
              </a:rPr>
              <a:t> </a:t>
            </a:r>
            <a:r>
              <a:rPr lang="en-US" sz="1000" b="1" dirty="0" err="1">
                <a:solidFill>
                  <a:schemeClr val="dk1"/>
                </a:solidFill>
                <a:latin typeface="Dosis"/>
                <a:ea typeface="Dosis"/>
                <a:cs typeface="Dosis"/>
                <a:sym typeface="Dosis"/>
              </a:rPr>
              <a:t>Karir</a:t>
            </a:r>
            <a:r>
              <a:rPr lang="en-US" sz="1000" b="1" dirty="0">
                <a:solidFill>
                  <a:schemeClr val="dk1"/>
                </a:solidFill>
                <a:latin typeface="Dosis"/>
                <a:ea typeface="Dosis"/>
                <a:cs typeface="Dosis"/>
                <a:sym typeface="Dosis"/>
              </a:rPr>
              <a:t> (career clarity)</a:t>
            </a:r>
            <a:r>
              <a:rPr lang="en-US" sz="1000" dirty="0">
                <a:solidFill>
                  <a:schemeClr val="dk1"/>
                </a:solidFill>
                <a:latin typeface="Dosis"/>
                <a:ea typeface="Dosis"/>
                <a:cs typeface="Dosis"/>
                <a:sym typeface="Dosis"/>
              </a:rPr>
              <a:t> rank among the top reasons. Employees might be leaving due to lack of career advancement opportunities, unclear job roles, or stagnant professional development.</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a:solidFill>
                  <a:schemeClr val="dk1"/>
                </a:solidFill>
                <a:latin typeface="Dosis"/>
                <a:ea typeface="Dosis"/>
                <a:cs typeface="Dosis"/>
                <a:sym typeface="Dosis"/>
              </a:rPr>
              <a:t>Toxic Culture: </a:t>
            </a:r>
            <a:r>
              <a:rPr lang="en-US" sz="1000" dirty="0">
                <a:solidFill>
                  <a:schemeClr val="dk1"/>
                </a:solidFill>
                <a:latin typeface="Dosis"/>
                <a:ea typeface="Dosis"/>
                <a:cs typeface="Dosis"/>
                <a:sym typeface="Dosis"/>
              </a:rPr>
              <a:t>Indicates dissatisfaction with workplace dynamics, possibly due to poor management, unhealthy work relations, or high stress. </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b="1" dirty="0" err="1">
                <a:solidFill>
                  <a:schemeClr val="dk1"/>
                </a:solidFill>
                <a:latin typeface="Dosis"/>
                <a:ea typeface="Dosis"/>
                <a:cs typeface="Dosis"/>
                <a:sym typeface="Dosis"/>
              </a:rPr>
              <a:t>Tidak</a:t>
            </a:r>
            <a:r>
              <a:rPr lang="en-US" sz="1000" b="1" dirty="0">
                <a:solidFill>
                  <a:schemeClr val="dk1"/>
                </a:solidFill>
                <a:latin typeface="Dosis"/>
                <a:ea typeface="Dosis"/>
                <a:cs typeface="Dosis"/>
                <a:sym typeface="Dosis"/>
              </a:rPr>
              <a:t> Bisa Remote (remote work limitations): </a:t>
            </a:r>
            <a:r>
              <a:rPr lang="en-US" sz="1000" dirty="0">
                <a:solidFill>
                  <a:schemeClr val="dk1"/>
                </a:solidFill>
                <a:latin typeface="Dosis"/>
                <a:ea typeface="Dosis"/>
                <a:cs typeface="Dosis"/>
                <a:sym typeface="Dosis"/>
              </a:rPr>
              <a:t>Suggests employees may seek more flexibility, remote work options, or better work arrangements.</a:t>
            </a:r>
          </a:p>
          <a:p>
            <a:pPr marL="9525" indent="0" algn="just">
              <a:lnSpc>
                <a:spcPct val="100000"/>
              </a:lnSpc>
              <a:buSzPct val="100000"/>
              <a:buNone/>
            </a:pPr>
            <a:endParaRPr lang="en-US" sz="1000" dirty="0">
              <a:solidFill>
                <a:schemeClr val="dk1"/>
              </a:solidFill>
              <a:latin typeface="Dosis"/>
              <a:ea typeface="Dosis"/>
              <a:cs typeface="Dosis"/>
              <a:sym typeface="Dosis"/>
            </a:endParaRPr>
          </a:p>
          <a:p>
            <a:pPr marL="180975" indent="-171450" algn="just">
              <a:lnSpc>
                <a:spcPct val="100000"/>
              </a:lnSpc>
              <a:buSzPct val="100000"/>
            </a:pPr>
            <a:r>
              <a:rPr lang="en-US" sz="1000" dirty="0">
                <a:solidFill>
                  <a:schemeClr val="dk1"/>
                </a:solidFill>
                <a:latin typeface="Dosis"/>
                <a:ea typeface="Dosis"/>
                <a:cs typeface="Dosis"/>
                <a:sym typeface="Dosis"/>
              </a:rPr>
              <a:t>The top resignation factors (work hours, career issues, and work environment) indicate areas where </a:t>
            </a:r>
            <a:r>
              <a:rPr lang="en-US" sz="1000" b="1" dirty="0">
                <a:solidFill>
                  <a:schemeClr val="dk1"/>
                </a:solidFill>
                <a:latin typeface="Dosis"/>
                <a:ea typeface="Dosis"/>
                <a:cs typeface="Dosis"/>
                <a:sym typeface="Dosis"/>
              </a:rPr>
              <a:t>companies can improve retention strategies</a:t>
            </a:r>
            <a:r>
              <a:rPr lang="en-US" sz="1000" dirty="0">
                <a:solidFill>
                  <a:schemeClr val="dk1"/>
                </a:solidFill>
                <a:latin typeface="Dosis"/>
                <a:ea typeface="Dosis"/>
                <a:cs typeface="Dosis"/>
                <a:sym typeface="Dosis"/>
              </a:rPr>
              <a:t>. Addressing these concerns proactively can help in reducing employee turnover and increasing job satisfaction.</a:t>
            </a:r>
          </a:p>
        </p:txBody>
      </p:sp>
      <p:pic>
        <p:nvPicPr>
          <p:cNvPr id="10" name="Picture 9">
            <a:extLst>
              <a:ext uri="{FF2B5EF4-FFF2-40B4-BE49-F238E27FC236}">
                <a16:creationId xmlns:a16="http://schemas.microsoft.com/office/drawing/2014/main" id="{C16EA42C-2988-7A73-1301-05A74F3BFA0B}"/>
              </a:ext>
            </a:extLst>
          </p:cNvPr>
          <p:cNvPicPr>
            <a:picLocks noChangeAspect="1"/>
          </p:cNvPicPr>
          <p:nvPr/>
        </p:nvPicPr>
        <p:blipFill>
          <a:blip r:embed="rId3"/>
          <a:stretch>
            <a:fillRect/>
          </a:stretch>
        </p:blipFill>
        <p:spPr>
          <a:xfrm>
            <a:off x="235757" y="1244906"/>
            <a:ext cx="4572000" cy="2771849"/>
          </a:xfrm>
          <a:prstGeom prst="rect">
            <a:avLst/>
          </a:prstGeom>
        </p:spPr>
      </p:pic>
      <p:sp>
        <p:nvSpPr>
          <p:cNvPr id="3" name="Google Shape;115;p27">
            <a:extLst>
              <a:ext uri="{FF2B5EF4-FFF2-40B4-BE49-F238E27FC236}">
                <a16:creationId xmlns:a16="http://schemas.microsoft.com/office/drawing/2014/main" id="{0BBD6043-EEF7-F8CD-00BB-280A7395571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Tree>
    <p:extLst>
      <p:ext uri="{BB962C8B-B14F-4D97-AF65-F5344CB8AC3E}">
        <p14:creationId xmlns:p14="http://schemas.microsoft.com/office/powerpoint/2010/main" val="282468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Insight and Business Recommendation</a:t>
            </a:r>
            <a:endParaRPr sz="2220" b="1"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CB74BD03-7255-3B0F-74C8-142C7B30CCA2}"/>
              </a:ext>
            </a:extLst>
          </p:cNvPr>
          <p:cNvSpPr/>
          <p:nvPr/>
        </p:nvSpPr>
        <p:spPr>
          <a:xfrm>
            <a:off x="2748775" y="603315"/>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Existing Employees </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5202071" y="1388124"/>
            <a:ext cx="3850682" cy="39660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200" b="1" dirty="0">
                <a:solidFill>
                  <a:schemeClr val="dk1"/>
                </a:solidFill>
                <a:latin typeface="Dosis"/>
                <a:ea typeface="Dosis"/>
                <a:cs typeface="Dosis"/>
                <a:sym typeface="Dosis"/>
              </a:rPr>
              <a:t>100% Retention in Several </a:t>
            </a:r>
            <a:r>
              <a:rPr lang="en-US" sz="1200" b="1" dirty="0" err="1">
                <a:solidFill>
                  <a:schemeClr val="dk1"/>
                </a:solidFill>
                <a:latin typeface="Dosis"/>
                <a:ea typeface="Dosis"/>
                <a:cs typeface="Dosis"/>
                <a:sym typeface="Dosis"/>
              </a:rPr>
              <a:t>Roles:</a:t>
            </a:r>
            <a:r>
              <a:rPr lang="en-US" sz="1200" dirty="0" err="1">
                <a:solidFill>
                  <a:schemeClr val="dk1"/>
                </a:solidFill>
                <a:latin typeface="Dosis"/>
                <a:ea typeface="Dosis"/>
                <a:cs typeface="Dosis"/>
                <a:sym typeface="Dosis"/>
              </a:rPr>
              <a:t>.This</a:t>
            </a:r>
            <a:r>
              <a:rPr lang="en-US" sz="1200" dirty="0">
                <a:solidFill>
                  <a:schemeClr val="dk1"/>
                </a:solidFill>
                <a:latin typeface="Dosis"/>
                <a:ea typeface="Dosis"/>
                <a:cs typeface="Dosis"/>
                <a:sym typeface="Dosis"/>
              </a:rPr>
              <a:t> suggests no attrition in these roles, possibly due to high job satisfaction, strong demand, or limited hiring in these categories. Company can maintain job satisfaction by offering career progression, competitive salaries, and challenging projects.</a:t>
            </a: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b="1" dirty="0">
                <a:solidFill>
                  <a:schemeClr val="dk1"/>
                </a:solidFill>
                <a:latin typeface="Dosis"/>
                <a:ea typeface="Dosis"/>
                <a:cs typeface="Dosis"/>
                <a:sym typeface="Dosis"/>
              </a:rPr>
              <a:t>Moderate Retention (70%-75%):</a:t>
            </a:r>
            <a:r>
              <a:rPr lang="en-US" sz="1200" dirty="0">
                <a:solidFill>
                  <a:schemeClr val="dk1"/>
                </a:solidFill>
                <a:latin typeface="Dosis"/>
                <a:ea typeface="Dosis"/>
                <a:cs typeface="Dosis"/>
                <a:sym typeface="Dosis"/>
              </a:rPr>
              <a:t> These roles experience some level of turnover, likely due to competitive job markets, career transitions, or alternative opportunities.</a:t>
            </a: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b="1" dirty="0">
                <a:solidFill>
                  <a:schemeClr val="dk1"/>
                </a:solidFill>
                <a:latin typeface="Dosis"/>
                <a:ea typeface="Dosis"/>
                <a:cs typeface="Dosis"/>
                <a:sym typeface="Dosis"/>
              </a:rPr>
              <a:t>Lower Retention (50%-65%): </a:t>
            </a:r>
            <a:r>
              <a:rPr lang="en-US" sz="1200" dirty="0">
                <a:solidFill>
                  <a:schemeClr val="dk1"/>
                </a:solidFill>
                <a:latin typeface="Dosis"/>
                <a:ea typeface="Dosis"/>
                <a:cs typeface="Dosis"/>
                <a:sym typeface="Dosis"/>
              </a:rPr>
              <a:t>These roles show higher attrition, especially Data Analysts (50%), which might indicate limited career growth opportunities, competitive external job offers, or role dissatisfaction or burnout.</a:t>
            </a:r>
          </a:p>
        </p:txBody>
      </p:sp>
      <p:pic>
        <p:nvPicPr>
          <p:cNvPr id="10" name="Picture 9">
            <a:extLst>
              <a:ext uri="{FF2B5EF4-FFF2-40B4-BE49-F238E27FC236}">
                <a16:creationId xmlns:a16="http://schemas.microsoft.com/office/drawing/2014/main" id="{CD924F1E-C588-B913-9AF8-AE0E2DEF4715}"/>
              </a:ext>
            </a:extLst>
          </p:cNvPr>
          <p:cNvPicPr>
            <a:picLocks noChangeAspect="1"/>
          </p:cNvPicPr>
          <p:nvPr/>
        </p:nvPicPr>
        <p:blipFill>
          <a:blip r:embed="rId3"/>
          <a:stretch>
            <a:fillRect/>
          </a:stretch>
        </p:blipFill>
        <p:spPr>
          <a:xfrm>
            <a:off x="300376" y="1277958"/>
            <a:ext cx="4934045" cy="2721750"/>
          </a:xfrm>
          <a:prstGeom prst="rect">
            <a:avLst/>
          </a:prstGeom>
        </p:spPr>
      </p:pic>
      <p:sp>
        <p:nvSpPr>
          <p:cNvPr id="3" name="Google Shape;115;p27">
            <a:extLst>
              <a:ext uri="{FF2B5EF4-FFF2-40B4-BE49-F238E27FC236}">
                <a16:creationId xmlns:a16="http://schemas.microsoft.com/office/drawing/2014/main" id="{22517631-4D0A-AEE9-91BF-3AF77A2587D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Tree>
    <p:extLst>
      <p:ext uri="{BB962C8B-B14F-4D97-AF65-F5344CB8AC3E}">
        <p14:creationId xmlns:p14="http://schemas.microsoft.com/office/powerpoint/2010/main" val="176218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Insight and Business Recommendation</a:t>
            </a:r>
            <a:endParaRPr sz="2220" b="1" dirty="0">
              <a:solidFill>
                <a:schemeClr val="lt1"/>
              </a:solidFill>
              <a:latin typeface="Roboto"/>
              <a:ea typeface="Roboto"/>
              <a:cs typeface="Roboto"/>
              <a:sym typeface="Roboto"/>
            </a:endParaRPr>
          </a:p>
        </p:txBody>
      </p:sp>
      <p:sp>
        <p:nvSpPr>
          <p:cNvPr id="2" name="Rectangle 1">
            <a:extLst>
              <a:ext uri="{FF2B5EF4-FFF2-40B4-BE49-F238E27FC236}">
                <a16:creationId xmlns:a16="http://schemas.microsoft.com/office/drawing/2014/main" id="{CB74BD03-7255-3B0F-74C8-142C7B30CCA2}"/>
              </a:ext>
            </a:extLst>
          </p:cNvPr>
          <p:cNvSpPr/>
          <p:nvPr/>
        </p:nvSpPr>
        <p:spPr>
          <a:xfrm>
            <a:off x="2748775" y="603315"/>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 Resigned Employee Career Level</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4726237" y="1277956"/>
            <a:ext cx="4211127" cy="39660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200" b="1" dirty="0">
                <a:solidFill>
                  <a:schemeClr val="dk1"/>
                </a:solidFill>
                <a:latin typeface="Dosis"/>
                <a:ea typeface="Dosis"/>
                <a:cs typeface="Dosis"/>
                <a:sym typeface="Dosis"/>
              </a:rPr>
              <a:t>The Fresh Graduate Program</a:t>
            </a:r>
            <a:r>
              <a:rPr lang="en-US" sz="1200" dirty="0">
                <a:solidFill>
                  <a:schemeClr val="dk1"/>
                </a:solidFill>
                <a:latin typeface="Dosis"/>
                <a:ea typeface="Dosis"/>
                <a:cs typeface="Dosis"/>
                <a:sym typeface="Dosis"/>
              </a:rPr>
              <a:t> has the highest number of resignations compared to other career levels. However, its resignation rate (29.6%) is the lowest, indicating that although many employees resign from this group, the total number of employees in this category is also large</a:t>
            </a:r>
          </a:p>
          <a:p>
            <a:pPr marL="180975" indent="-171450" algn="just">
              <a:lnSpc>
                <a:spcPct val="100000"/>
              </a:lnSpc>
              <a:buSzPct val="100000"/>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b="1" dirty="0">
                <a:solidFill>
                  <a:schemeClr val="dk1"/>
                </a:solidFill>
                <a:latin typeface="Dosis"/>
                <a:ea typeface="Dosis"/>
                <a:cs typeface="Dosis"/>
                <a:sym typeface="Dosis"/>
              </a:rPr>
              <a:t>The Mid-Level career group </a:t>
            </a:r>
            <a:r>
              <a:rPr lang="en-US" sz="1200" dirty="0">
                <a:solidFill>
                  <a:schemeClr val="dk1"/>
                </a:solidFill>
                <a:latin typeface="Dosis"/>
                <a:ea typeface="Dosis"/>
                <a:cs typeface="Dosis"/>
                <a:sym typeface="Dosis"/>
              </a:rPr>
              <a:t>has the highest resignation rate (33.3%), even though the total number of resignations is lower than the Fresh Graduate group. </a:t>
            </a:r>
            <a:r>
              <a:rPr lang="en-US" sz="1200" b="1" dirty="0">
                <a:solidFill>
                  <a:schemeClr val="dk1"/>
                </a:solidFill>
                <a:latin typeface="Dosis"/>
                <a:ea typeface="Dosis"/>
                <a:cs typeface="Dosis"/>
                <a:sym typeface="Dosis"/>
              </a:rPr>
              <a:t>The Senior-Level career group </a:t>
            </a:r>
            <a:r>
              <a:rPr lang="en-US" sz="1200" dirty="0">
                <a:solidFill>
                  <a:schemeClr val="dk1"/>
                </a:solidFill>
                <a:latin typeface="Dosis"/>
                <a:ea typeface="Dosis"/>
                <a:cs typeface="Dosis"/>
                <a:sym typeface="Dosis"/>
              </a:rPr>
              <a:t>has a resignation rate of 32.9%, slightly lower than Mid-Level. </a:t>
            </a: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dirty="0">
                <a:solidFill>
                  <a:schemeClr val="dk1"/>
                </a:solidFill>
                <a:latin typeface="Dosis"/>
                <a:ea typeface="Dosis"/>
                <a:cs typeface="Dosis"/>
                <a:sym typeface="Dosis"/>
              </a:rPr>
              <a:t>The company should focus on retaining Mid-Level employees, as they have the highest resignation rate. Mid-level and Senior-Level employees might face career stagnation, job dissatisfaction, or a competitive job market with better external opportunities.</a:t>
            </a:r>
          </a:p>
          <a:p>
            <a:pPr marL="180975" indent="-171450" algn="just">
              <a:lnSpc>
                <a:spcPct val="100000"/>
              </a:lnSpc>
              <a:buSzPct val="100000"/>
            </a:pPr>
            <a:endParaRPr lang="en-US" sz="1200" dirty="0">
              <a:solidFill>
                <a:schemeClr val="dk1"/>
              </a:solidFill>
              <a:latin typeface="Dosis"/>
              <a:ea typeface="Dosis"/>
              <a:cs typeface="Dosis"/>
              <a:sym typeface="Dosis"/>
            </a:endParaRPr>
          </a:p>
          <a:p>
            <a:pPr marL="180975" indent="-171450" algn="just">
              <a:lnSpc>
                <a:spcPct val="100000"/>
              </a:lnSpc>
              <a:buSzPct val="100000"/>
            </a:pPr>
            <a:endParaRPr lang="en-US" sz="1200" dirty="0">
              <a:solidFill>
                <a:schemeClr val="dk1"/>
              </a:solidFill>
              <a:latin typeface="Dosis"/>
              <a:ea typeface="Dosis"/>
              <a:cs typeface="Dosis"/>
              <a:sym typeface="Dosis"/>
            </a:endParaRPr>
          </a:p>
        </p:txBody>
      </p:sp>
      <p:pic>
        <p:nvPicPr>
          <p:cNvPr id="5" name="Picture 4">
            <a:extLst>
              <a:ext uri="{FF2B5EF4-FFF2-40B4-BE49-F238E27FC236}">
                <a16:creationId xmlns:a16="http://schemas.microsoft.com/office/drawing/2014/main" id="{B9365A29-0C3A-2812-00A6-BF4873660883}"/>
              </a:ext>
            </a:extLst>
          </p:cNvPr>
          <p:cNvPicPr>
            <a:picLocks noChangeAspect="1"/>
          </p:cNvPicPr>
          <p:nvPr/>
        </p:nvPicPr>
        <p:blipFill>
          <a:blip r:embed="rId3"/>
          <a:stretch>
            <a:fillRect/>
          </a:stretch>
        </p:blipFill>
        <p:spPr>
          <a:xfrm>
            <a:off x="206636" y="1277956"/>
            <a:ext cx="4587608" cy="2867255"/>
          </a:xfrm>
          <a:prstGeom prst="rect">
            <a:avLst/>
          </a:prstGeom>
        </p:spPr>
      </p:pic>
      <p:sp>
        <p:nvSpPr>
          <p:cNvPr id="3" name="Google Shape;115;p27">
            <a:extLst>
              <a:ext uri="{FF2B5EF4-FFF2-40B4-BE49-F238E27FC236}">
                <a16:creationId xmlns:a16="http://schemas.microsoft.com/office/drawing/2014/main" id="{09E384F9-BC31-FCF6-340F-D3B796E5D03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4">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Tree>
    <p:extLst>
      <p:ext uri="{BB962C8B-B14F-4D97-AF65-F5344CB8AC3E}">
        <p14:creationId xmlns:p14="http://schemas.microsoft.com/office/powerpoint/2010/main" val="332813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pic>
        <p:nvPicPr>
          <p:cNvPr id="7" name="Picture 6">
            <a:extLst>
              <a:ext uri="{FF2B5EF4-FFF2-40B4-BE49-F238E27FC236}">
                <a16:creationId xmlns:a16="http://schemas.microsoft.com/office/drawing/2014/main" id="{20CA9016-0D49-EBAE-4AA1-60213EA0C2FE}"/>
              </a:ext>
            </a:extLst>
          </p:cNvPr>
          <p:cNvPicPr>
            <a:picLocks noChangeAspect="1"/>
          </p:cNvPicPr>
          <p:nvPr/>
        </p:nvPicPr>
        <p:blipFill>
          <a:blip r:embed="rId3"/>
          <a:stretch>
            <a:fillRect/>
          </a:stretch>
        </p:blipFill>
        <p:spPr>
          <a:xfrm>
            <a:off x="179328" y="1019080"/>
            <a:ext cx="3954682" cy="2374002"/>
          </a:xfrm>
          <a:prstGeom prst="rect">
            <a:avLst/>
          </a:prstGeom>
        </p:spPr>
      </p:pic>
      <p:sp>
        <p:nvSpPr>
          <p:cNvPr id="8" name="Rectangle 7">
            <a:extLst>
              <a:ext uri="{FF2B5EF4-FFF2-40B4-BE49-F238E27FC236}">
                <a16:creationId xmlns:a16="http://schemas.microsoft.com/office/drawing/2014/main" id="{3E5AB5B5-F993-564E-3767-BFBC8F08E987}"/>
              </a:ext>
            </a:extLst>
          </p:cNvPr>
          <p:cNvSpPr/>
          <p:nvPr/>
        </p:nvSpPr>
        <p:spPr>
          <a:xfrm>
            <a:off x="570907" y="610149"/>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Missing Value</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9" name="Google Shape;108;p26">
            <a:extLst>
              <a:ext uri="{FF2B5EF4-FFF2-40B4-BE49-F238E27FC236}">
                <a16:creationId xmlns:a16="http://schemas.microsoft.com/office/drawing/2014/main" id="{8E94DD0D-D27F-807A-900D-478520F6C23D}"/>
              </a:ext>
            </a:extLst>
          </p:cNvPr>
          <p:cNvSpPr txBox="1">
            <a:spLocks/>
          </p:cNvSpPr>
          <p:nvPr/>
        </p:nvSpPr>
        <p:spPr>
          <a:xfrm>
            <a:off x="38665" y="3393082"/>
            <a:ext cx="4449337" cy="19575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050" dirty="0">
                <a:solidFill>
                  <a:schemeClr val="dk1"/>
                </a:solidFill>
                <a:latin typeface="Dosis"/>
                <a:ea typeface="Dosis"/>
                <a:cs typeface="Dosis"/>
                <a:sym typeface="Dosis"/>
              </a:rPr>
              <a:t>When building machine learning models, we must address data skewness by </a:t>
            </a:r>
            <a:r>
              <a:rPr lang="en-US" sz="1050" b="1" dirty="0">
                <a:solidFill>
                  <a:schemeClr val="dk1"/>
                </a:solidFill>
                <a:latin typeface="Dosis"/>
                <a:ea typeface="Dosis"/>
                <a:cs typeface="Dosis"/>
                <a:sym typeface="Dosis"/>
              </a:rPr>
              <a:t>imputing missing values using the median </a:t>
            </a:r>
            <a:r>
              <a:rPr lang="en-US" sz="1050" dirty="0">
                <a:solidFill>
                  <a:schemeClr val="dk1"/>
                </a:solidFill>
                <a:latin typeface="Dosis"/>
                <a:ea typeface="Dosis"/>
                <a:cs typeface="Dosis"/>
                <a:sym typeface="Dosis"/>
              </a:rPr>
              <a:t>for </a:t>
            </a:r>
            <a:r>
              <a:rPr lang="en-US" sz="1050" dirty="0">
                <a:solidFill>
                  <a:schemeClr val="dk1"/>
                </a:solidFill>
                <a:highlight>
                  <a:srgbClr val="C0C0C0"/>
                </a:highlight>
                <a:latin typeface="Dosis"/>
                <a:ea typeface="Dosis"/>
                <a:cs typeface="Dosis"/>
                <a:sym typeface="Dosis"/>
              </a:rPr>
              <a:t>‘</a:t>
            </a:r>
            <a:r>
              <a:rPr lang="en-US" sz="1050" dirty="0" err="1">
                <a:solidFill>
                  <a:schemeClr val="dk1"/>
                </a:solidFill>
                <a:highlight>
                  <a:srgbClr val="C0C0C0"/>
                </a:highlight>
                <a:latin typeface="Dosis"/>
                <a:ea typeface="Dosis"/>
                <a:cs typeface="Dosis"/>
                <a:sym typeface="Dosis"/>
              </a:rPr>
              <a:t>AlasanResign</a:t>
            </a:r>
            <a:r>
              <a:rPr lang="en-US" sz="1050" dirty="0">
                <a:solidFill>
                  <a:schemeClr val="dk1"/>
                </a:solidFill>
                <a:highlight>
                  <a:srgbClr val="C0C0C0"/>
                </a:highlight>
                <a:latin typeface="Dosis"/>
                <a:ea typeface="Dosis"/>
                <a:cs typeface="Dosis"/>
                <a:sym typeface="Dosis"/>
              </a:rPr>
              <a:t>’</a:t>
            </a:r>
            <a:r>
              <a:rPr lang="en-US" sz="1050" dirty="0">
                <a:solidFill>
                  <a:schemeClr val="dk1"/>
                </a:solidFill>
                <a:latin typeface="Dosis"/>
                <a:ea typeface="Dosis"/>
                <a:cs typeface="Dosis"/>
                <a:sym typeface="Dosis"/>
              </a:rPr>
              <a:t>,  </a:t>
            </a:r>
            <a:r>
              <a:rPr lang="en-US" sz="1050" dirty="0">
                <a:solidFill>
                  <a:schemeClr val="dk1"/>
                </a:solidFill>
                <a:highlight>
                  <a:srgbClr val="C0C0C0"/>
                </a:highlight>
                <a:latin typeface="Dosis"/>
                <a:ea typeface="Dosis"/>
                <a:cs typeface="Dosis"/>
                <a:sym typeface="Dosis"/>
              </a:rPr>
              <a:t>‘</a:t>
            </a:r>
            <a:r>
              <a:rPr lang="en-US" sz="1050" dirty="0" err="1">
                <a:solidFill>
                  <a:schemeClr val="dk1"/>
                </a:solidFill>
                <a:highlight>
                  <a:srgbClr val="C0C0C0"/>
                </a:highlight>
                <a:latin typeface="Dosis"/>
                <a:ea typeface="Dosis"/>
                <a:cs typeface="Dosis"/>
                <a:sym typeface="Dosis"/>
              </a:rPr>
              <a:t>JumlahKetidakhadiran</a:t>
            </a:r>
            <a:r>
              <a:rPr lang="en-US" sz="1050" dirty="0">
                <a:solidFill>
                  <a:schemeClr val="dk1"/>
                </a:solidFill>
                <a:highlight>
                  <a:srgbClr val="C0C0C0"/>
                </a:highlight>
                <a:latin typeface="Dosis"/>
                <a:ea typeface="Dosis"/>
                <a:cs typeface="Dosis"/>
                <a:sym typeface="Dosis"/>
              </a:rPr>
              <a:t>’</a:t>
            </a:r>
            <a:r>
              <a:rPr lang="en-US" sz="1050" dirty="0">
                <a:solidFill>
                  <a:schemeClr val="dk1"/>
                </a:solidFill>
                <a:latin typeface="Dosis"/>
                <a:ea typeface="Dosis"/>
                <a:cs typeface="Dosis"/>
                <a:sym typeface="Dosis"/>
              </a:rPr>
              <a:t>,  </a:t>
            </a:r>
            <a:r>
              <a:rPr lang="en-US" sz="1050" dirty="0">
                <a:solidFill>
                  <a:schemeClr val="dk1"/>
                </a:solidFill>
                <a:highlight>
                  <a:srgbClr val="C0C0C0"/>
                </a:highlight>
                <a:latin typeface="Dosis"/>
                <a:ea typeface="Dosis"/>
                <a:cs typeface="Dosis"/>
                <a:sym typeface="Dosis"/>
              </a:rPr>
              <a:t>‘</a:t>
            </a:r>
            <a:r>
              <a:rPr lang="en-US" sz="1050" dirty="0" err="1">
                <a:solidFill>
                  <a:schemeClr val="dk1"/>
                </a:solidFill>
                <a:highlight>
                  <a:srgbClr val="C0C0C0"/>
                </a:highlight>
                <a:latin typeface="Dosis"/>
                <a:ea typeface="Dosis"/>
                <a:cs typeface="Dosis"/>
                <a:sym typeface="Dosis"/>
              </a:rPr>
              <a:t>ScoreKepuasanPegawai</a:t>
            </a:r>
            <a:r>
              <a:rPr lang="en-US" sz="1050" dirty="0">
                <a:solidFill>
                  <a:schemeClr val="dk1"/>
                </a:solidFill>
                <a:highlight>
                  <a:srgbClr val="C0C0C0"/>
                </a:highlight>
                <a:latin typeface="Dosis"/>
                <a:ea typeface="Dosis"/>
                <a:cs typeface="Dosis"/>
                <a:sym typeface="Dosis"/>
              </a:rPr>
              <a:t>’</a:t>
            </a:r>
            <a:r>
              <a:rPr lang="en-US" sz="1050" dirty="0">
                <a:solidFill>
                  <a:schemeClr val="dk1"/>
                </a:solidFill>
                <a:latin typeface="Dosis"/>
                <a:ea typeface="Dosis"/>
                <a:cs typeface="Dosis"/>
                <a:sym typeface="Dosis"/>
              </a:rPr>
              <a:t>, and </a:t>
            </a:r>
            <a:r>
              <a:rPr lang="en-US" sz="1050" dirty="0">
                <a:solidFill>
                  <a:schemeClr val="dk1"/>
                </a:solidFill>
                <a:highlight>
                  <a:srgbClr val="C0C0C0"/>
                </a:highlight>
                <a:latin typeface="Dosis"/>
                <a:ea typeface="Dosis"/>
                <a:cs typeface="Dosis"/>
                <a:sym typeface="Dosis"/>
              </a:rPr>
              <a:t>‘</a:t>
            </a:r>
            <a:r>
              <a:rPr lang="en-US" sz="1050" dirty="0" err="1">
                <a:solidFill>
                  <a:schemeClr val="dk1"/>
                </a:solidFill>
                <a:highlight>
                  <a:srgbClr val="C0C0C0"/>
                </a:highlight>
                <a:latin typeface="Dosis"/>
                <a:ea typeface="Dosis"/>
                <a:cs typeface="Dosis"/>
                <a:sym typeface="Dosis"/>
              </a:rPr>
              <a:t>JumlahKeikutsertaanProjek</a:t>
            </a:r>
            <a:r>
              <a:rPr lang="en-US" sz="1050" dirty="0">
                <a:solidFill>
                  <a:schemeClr val="dk1"/>
                </a:solidFill>
                <a:highlight>
                  <a:srgbClr val="C0C0C0"/>
                </a:highlight>
                <a:latin typeface="Dosis"/>
                <a:ea typeface="Dosis"/>
                <a:cs typeface="Dosis"/>
                <a:sym typeface="Dosis"/>
              </a:rPr>
              <a:t>’</a:t>
            </a:r>
            <a:r>
              <a:rPr lang="en-US" sz="1050" dirty="0">
                <a:solidFill>
                  <a:schemeClr val="dk1"/>
                </a:solidFill>
                <a:latin typeface="Dosis"/>
                <a:ea typeface="Dosis"/>
                <a:cs typeface="Dosis"/>
                <a:sym typeface="Dosis"/>
              </a:rPr>
              <a:t>. </a:t>
            </a:r>
          </a:p>
          <a:p>
            <a:pPr marL="180975" indent="-171450" algn="just">
              <a:lnSpc>
                <a:spcPct val="100000"/>
              </a:lnSpc>
              <a:buSzPct val="100000"/>
            </a:pPr>
            <a:r>
              <a:rPr lang="en-US" sz="1050" dirty="0">
                <a:solidFill>
                  <a:schemeClr val="dk1"/>
                </a:solidFill>
                <a:latin typeface="Dosis"/>
                <a:ea typeface="Dosis"/>
                <a:cs typeface="Dosis"/>
                <a:sym typeface="Dosis"/>
              </a:rPr>
              <a:t>However, </a:t>
            </a:r>
            <a:r>
              <a:rPr lang="en-US" sz="1050" dirty="0">
                <a:solidFill>
                  <a:schemeClr val="dk1"/>
                </a:solidFill>
                <a:highlight>
                  <a:srgbClr val="C0C0C0"/>
                </a:highlight>
                <a:latin typeface="Dosis"/>
                <a:ea typeface="Dosis"/>
                <a:cs typeface="Dosis"/>
                <a:sym typeface="Dosis"/>
              </a:rPr>
              <a:t>‘</a:t>
            </a:r>
            <a:r>
              <a:rPr lang="en-US" sz="1050" dirty="0" err="1">
                <a:solidFill>
                  <a:schemeClr val="dk1"/>
                </a:solidFill>
                <a:highlight>
                  <a:srgbClr val="C0C0C0"/>
                </a:highlight>
                <a:latin typeface="Dosis"/>
                <a:ea typeface="Dosis"/>
                <a:cs typeface="Dosis"/>
                <a:sym typeface="Dosis"/>
              </a:rPr>
              <a:t>IkutProgramLOP</a:t>
            </a:r>
            <a:r>
              <a:rPr lang="en-US" sz="1050" dirty="0">
                <a:solidFill>
                  <a:schemeClr val="dk1"/>
                </a:solidFill>
                <a:highlight>
                  <a:srgbClr val="C0C0C0"/>
                </a:highlight>
                <a:latin typeface="Dosis"/>
                <a:ea typeface="Dosis"/>
                <a:cs typeface="Dosis"/>
                <a:sym typeface="Dosis"/>
              </a:rPr>
              <a:t>’</a:t>
            </a:r>
            <a:r>
              <a:rPr lang="en-US" sz="1050" dirty="0">
                <a:solidFill>
                  <a:schemeClr val="dk1"/>
                </a:solidFill>
                <a:latin typeface="Dosis"/>
                <a:ea typeface="Dosis"/>
                <a:cs typeface="Dosis"/>
                <a:sym typeface="Dosis"/>
              </a:rPr>
              <a:t> </a:t>
            </a:r>
            <a:r>
              <a:rPr lang="en-US" sz="1050" b="1" dirty="0">
                <a:solidFill>
                  <a:schemeClr val="dk1"/>
                </a:solidFill>
                <a:latin typeface="Dosis"/>
                <a:ea typeface="Dosis"/>
                <a:cs typeface="Dosis"/>
                <a:sym typeface="Dosis"/>
              </a:rPr>
              <a:t>will be dropped </a:t>
            </a:r>
            <a:r>
              <a:rPr lang="en-US" sz="1050" dirty="0">
                <a:solidFill>
                  <a:schemeClr val="dk1"/>
                </a:solidFill>
                <a:latin typeface="Dosis"/>
                <a:ea typeface="Dosis"/>
                <a:cs typeface="Dosis"/>
                <a:sym typeface="Dosis"/>
              </a:rPr>
              <a:t>due to a high percentage of missing values.</a:t>
            </a:r>
          </a:p>
          <a:p>
            <a:pPr marL="180975" indent="-171450" algn="just">
              <a:lnSpc>
                <a:spcPct val="100000"/>
              </a:lnSpc>
              <a:buSzPct val="100000"/>
            </a:pPr>
            <a:r>
              <a:rPr lang="en-US" sz="1050" dirty="0">
                <a:solidFill>
                  <a:schemeClr val="dk1"/>
                </a:solidFill>
                <a:latin typeface="Dosis"/>
                <a:ea typeface="Dosis"/>
                <a:cs typeface="Dosis"/>
                <a:sym typeface="Dosis"/>
              </a:rPr>
              <a:t>Data distribution seems normal, we can conclude </a:t>
            </a:r>
            <a:r>
              <a:rPr lang="en-US" sz="1050" b="1" dirty="0">
                <a:solidFill>
                  <a:schemeClr val="dk1"/>
                </a:solidFill>
                <a:latin typeface="Dosis"/>
                <a:ea typeface="Dosis"/>
                <a:cs typeface="Dosis"/>
                <a:sym typeface="Dosis"/>
              </a:rPr>
              <a:t>that the dataset does not have outliers</a:t>
            </a:r>
            <a:r>
              <a:rPr lang="en-US" sz="1050" dirty="0">
                <a:solidFill>
                  <a:schemeClr val="dk1"/>
                </a:solidFill>
                <a:latin typeface="Dosis"/>
                <a:ea typeface="Dosis"/>
                <a:cs typeface="Dosis"/>
                <a:sym typeface="Dosis"/>
              </a:rPr>
              <a:t>..</a:t>
            </a:r>
          </a:p>
          <a:p>
            <a:pPr marL="180975" indent="-171450" algn="just">
              <a:lnSpc>
                <a:spcPct val="100000"/>
              </a:lnSpc>
              <a:buSzPct val="100000"/>
            </a:pPr>
            <a:r>
              <a:rPr lang="en-US" sz="1050" dirty="0">
                <a:solidFill>
                  <a:schemeClr val="dk1"/>
                </a:solidFill>
                <a:latin typeface="Dosis"/>
                <a:ea typeface="Dosis"/>
                <a:cs typeface="Dosis"/>
                <a:sym typeface="Dosis"/>
              </a:rPr>
              <a:t>Several inconsistent data values have been </a:t>
            </a:r>
            <a:r>
              <a:rPr lang="en-US" sz="1050" b="1" dirty="0">
                <a:solidFill>
                  <a:schemeClr val="dk1"/>
                </a:solidFill>
                <a:latin typeface="Dosis"/>
                <a:ea typeface="Dosis"/>
                <a:cs typeface="Dosis"/>
                <a:sym typeface="Dosis"/>
              </a:rPr>
              <a:t>tidied up</a:t>
            </a:r>
            <a:r>
              <a:rPr lang="en-US" sz="1050" dirty="0">
                <a:solidFill>
                  <a:schemeClr val="dk1"/>
                </a:solidFill>
                <a:latin typeface="Dosis"/>
                <a:ea typeface="Dosis"/>
                <a:cs typeface="Dosis"/>
                <a:sym typeface="Dosis"/>
              </a:rPr>
              <a:t>.</a:t>
            </a:r>
          </a:p>
        </p:txBody>
      </p:sp>
      <p:sp>
        <p:nvSpPr>
          <p:cNvPr id="10" name="Rectangle 9">
            <a:extLst>
              <a:ext uri="{FF2B5EF4-FFF2-40B4-BE49-F238E27FC236}">
                <a16:creationId xmlns:a16="http://schemas.microsoft.com/office/drawing/2014/main" id="{C89E047C-200F-4389-B79B-B20EA4E02BAC}"/>
              </a:ext>
            </a:extLst>
          </p:cNvPr>
          <p:cNvSpPr/>
          <p:nvPr/>
        </p:nvSpPr>
        <p:spPr>
          <a:xfrm>
            <a:off x="4926646" y="610149"/>
            <a:ext cx="364644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Feature Selection</a:t>
            </a:r>
            <a:endParaRPr lang="en-ID" b="1" dirty="0">
              <a:latin typeface="Roboto" panose="020F0502020204030204" pitchFamily="2" charset="0"/>
              <a:ea typeface="Roboto" panose="020F0502020204030204" pitchFamily="2" charset="0"/>
              <a:cs typeface="Roboto" panose="020F0502020204030204" pitchFamily="2" charset="0"/>
            </a:endParaRPr>
          </a:p>
        </p:txBody>
      </p:sp>
      <p:pic>
        <p:nvPicPr>
          <p:cNvPr id="16" name="Picture 15">
            <a:extLst>
              <a:ext uri="{FF2B5EF4-FFF2-40B4-BE49-F238E27FC236}">
                <a16:creationId xmlns:a16="http://schemas.microsoft.com/office/drawing/2014/main" id="{2FB8AE81-2A7B-39A4-A9D2-860D8AB6F457}"/>
              </a:ext>
            </a:extLst>
          </p:cNvPr>
          <p:cNvPicPr>
            <a:picLocks noChangeAspect="1"/>
          </p:cNvPicPr>
          <p:nvPr/>
        </p:nvPicPr>
        <p:blipFill>
          <a:blip r:embed="rId4"/>
          <a:stretch>
            <a:fillRect/>
          </a:stretch>
        </p:blipFill>
        <p:spPr>
          <a:xfrm>
            <a:off x="4662668" y="1067509"/>
            <a:ext cx="4174404" cy="2325573"/>
          </a:xfrm>
          <a:prstGeom prst="rect">
            <a:avLst/>
          </a:prstGeom>
        </p:spPr>
      </p:pic>
      <p:sp>
        <p:nvSpPr>
          <p:cNvPr id="17" name="Google Shape;108;p26">
            <a:extLst>
              <a:ext uri="{FF2B5EF4-FFF2-40B4-BE49-F238E27FC236}">
                <a16:creationId xmlns:a16="http://schemas.microsoft.com/office/drawing/2014/main" id="{CFD3DA6B-5706-AAF0-68AE-017B20185512}"/>
              </a:ext>
            </a:extLst>
          </p:cNvPr>
          <p:cNvSpPr txBox="1">
            <a:spLocks/>
          </p:cNvSpPr>
          <p:nvPr/>
        </p:nvSpPr>
        <p:spPr>
          <a:xfrm>
            <a:off x="4655999" y="3426410"/>
            <a:ext cx="4449337" cy="110694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9525" indent="0" algn="ctr">
              <a:lnSpc>
                <a:spcPct val="100000"/>
              </a:lnSpc>
              <a:buSzPct val="100000"/>
              <a:buNone/>
            </a:pPr>
            <a:r>
              <a:rPr lang="en-US" sz="1100" dirty="0">
                <a:solidFill>
                  <a:schemeClr val="dk1"/>
                </a:solidFill>
                <a:latin typeface="Dosis"/>
                <a:ea typeface="Dosis"/>
                <a:cs typeface="Dosis"/>
                <a:sym typeface="Dosis"/>
              </a:rPr>
              <a:t>Since we are working with categorical features and a classification problem, </a:t>
            </a:r>
            <a:r>
              <a:rPr lang="en-US" sz="1100" b="1" dirty="0" err="1">
                <a:solidFill>
                  <a:schemeClr val="dk1"/>
                </a:solidFill>
                <a:latin typeface="Dosis"/>
                <a:ea typeface="Dosis"/>
                <a:cs typeface="Dosis"/>
                <a:sym typeface="Dosis"/>
              </a:rPr>
              <a:t>SelectKBest</a:t>
            </a:r>
            <a:r>
              <a:rPr lang="en-US" sz="1100" b="1" dirty="0">
                <a:solidFill>
                  <a:schemeClr val="dk1"/>
                </a:solidFill>
                <a:latin typeface="Dosis"/>
                <a:ea typeface="Dosis"/>
                <a:cs typeface="Dosis"/>
                <a:sym typeface="Dosis"/>
              </a:rPr>
              <a:t> with chi2 </a:t>
            </a:r>
            <a:r>
              <a:rPr lang="en-US" sz="1100" dirty="0">
                <a:solidFill>
                  <a:schemeClr val="dk1"/>
                </a:solidFill>
                <a:latin typeface="Dosis"/>
                <a:ea typeface="Dosis"/>
                <a:cs typeface="Dosis"/>
                <a:sym typeface="Dosis"/>
              </a:rPr>
              <a:t>is a great choice because it is: fast, helps remove irrelevant features, works well with encoded categorical data. I will choose top 15 features for this machine learning.</a:t>
            </a:r>
          </a:p>
        </p:txBody>
      </p:sp>
      <p:sp>
        <p:nvSpPr>
          <p:cNvPr id="2" name="Google Shape;115;p27">
            <a:extLst>
              <a:ext uri="{FF2B5EF4-FFF2-40B4-BE49-F238E27FC236}">
                <a16:creationId xmlns:a16="http://schemas.microsoft.com/office/drawing/2014/main" id="{3AAC5A09-3D94-5021-1E73-7C4EA5EAD8C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5">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5">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5">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639000" y="-34079"/>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Modelling</a:t>
            </a:r>
            <a:endParaRPr b="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ighlight>
                  <a:srgbClr val="019FAB"/>
                </a:highlight>
              </a:rPr>
              <a:t>Click</a:t>
            </a:r>
            <a:r>
              <a:rPr lang="en" sz="1100" dirty="0">
                <a:solidFill>
                  <a:schemeClr val="tx2">
                    <a:lumMod val="10000"/>
                  </a:schemeClr>
                </a:solidFill>
                <a:highlight>
                  <a:srgbClr val="019FAB"/>
                </a:highlight>
                <a:hlinkClick r:id="rId3">
                  <a:extLst>
                    <a:ext uri="{A12FA001-AC4F-418D-AE19-62706E023703}">
                      <ahyp:hlinkClr xmlns:ahyp="http://schemas.microsoft.com/office/drawing/2018/hyperlinkcolor" val="tx"/>
                    </a:ext>
                  </a:extLst>
                </a:hlinkClick>
              </a:rPr>
              <a:t> </a:t>
            </a:r>
            <a:r>
              <a:rPr lang="en" sz="1100" u="sng" dirty="0">
                <a:solidFill>
                  <a:schemeClr val="tx2">
                    <a:lumMod val="10000"/>
                  </a:schemeClr>
                </a:solidFill>
                <a:highlight>
                  <a:srgbClr val="019FAB"/>
                </a:highlight>
                <a:hlinkClick r:id="rId3">
                  <a:extLst>
                    <a:ext uri="{A12FA001-AC4F-418D-AE19-62706E023703}">
                      <ahyp:hlinkClr xmlns:ahyp="http://schemas.microsoft.com/office/drawing/2018/hyperlinkcolor" val="tx"/>
                    </a:ext>
                  </a:extLst>
                </a:hlinkClick>
              </a:rPr>
              <a:t>Here</a:t>
            </a:r>
            <a:r>
              <a:rPr lang="en" sz="1100" dirty="0">
                <a:solidFill>
                  <a:schemeClr val="tx2">
                    <a:lumMod val="10000"/>
                  </a:schemeClr>
                </a:solidFill>
                <a:highlight>
                  <a:srgbClr val="019FAB"/>
                </a:highlight>
                <a:hlinkClick r:id="rId3">
                  <a:extLst>
                    <a:ext uri="{A12FA001-AC4F-418D-AE19-62706E023703}">
                      <ahyp:hlinkClr xmlns:ahyp="http://schemas.microsoft.com/office/drawing/2018/hyperlinkcolor" val="tx"/>
                    </a:ext>
                  </a:extLst>
                </a:hlinkClick>
              </a:rPr>
              <a:t> </a:t>
            </a:r>
            <a:r>
              <a:rPr lang="en" sz="1100" dirty="0">
                <a:solidFill>
                  <a:srgbClr val="000000"/>
                </a:solidFill>
                <a:highlight>
                  <a:srgbClr val="019FAB"/>
                </a:highlight>
              </a:rPr>
              <a:t>to see my code</a:t>
            </a:r>
            <a:endParaRPr sz="1100" dirty="0">
              <a:solidFill>
                <a:srgbClr val="000000"/>
              </a:solidFill>
              <a:highlight>
                <a:srgbClr val="019FAB"/>
              </a:highlight>
            </a:endParaRPr>
          </a:p>
        </p:txBody>
      </p:sp>
      <p:sp>
        <p:nvSpPr>
          <p:cNvPr id="8" name="Rectangle 7">
            <a:extLst>
              <a:ext uri="{FF2B5EF4-FFF2-40B4-BE49-F238E27FC236}">
                <a16:creationId xmlns:a16="http://schemas.microsoft.com/office/drawing/2014/main" id="{3E5AB5B5-F993-564E-3767-BFBC8F08E987}"/>
              </a:ext>
            </a:extLst>
          </p:cNvPr>
          <p:cNvSpPr/>
          <p:nvPr/>
        </p:nvSpPr>
        <p:spPr>
          <a:xfrm>
            <a:off x="293699" y="610149"/>
            <a:ext cx="272925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Model Development</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9" name="Google Shape;108;p26">
            <a:extLst>
              <a:ext uri="{FF2B5EF4-FFF2-40B4-BE49-F238E27FC236}">
                <a16:creationId xmlns:a16="http://schemas.microsoft.com/office/drawing/2014/main" id="{8E94DD0D-D27F-807A-900D-478520F6C23D}"/>
              </a:ext>
            </a:extLst>
          </p:cNvPr>
          <p:cNvSpPr txBox="1">
            <a:spLocks/>
          </p:cNvSpPr>
          <p:nvPr/>
        </p:nvSpPr>
        <p:spPr>
          <a:xfrm>
            <a:off x="289660" y="969934"/>
            <a:ext cx="2729259" cy="7774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9525" indent="0" algn="just">
              <a:lnSpc>
                <a:spcPct val="100000"/>
              </a:lnSpc>
              <a:buSzPct val="100000"/>
              <a:buNone/>
            </a:pPr>
            <a:r>
              <a:rPr lang="en-US" sz="1100" dirty="0">
                <a:solidFill>
                  <a:schemeClr val="dk1"/>
                </a:solidFill>
                <a:latin typeface="Dosis"/>
                <a:ea typeface="Dosis"/>
                <a:cs typeface="Dosis"/>
                <a:sym typeface="Dosis"/>
              </a:rPr>
              <a:t>I use Support Vector Machine (SVM), Gradient Boosting, Decision Tree,  Random Forest, and Logistic Regression</a:t>
            </a:r>
          </a:p>
        </p:txBody>
      </p:sp>
      <p:sp>
        <p:nvSpPr>
          <p:cNvPr id="17" name="Google Shape;108;p26">
            <a:extLst>
              <a:ext uri="{FF2B5EF4-FFF2-40B4-BE49-F238E27FC236}">
                <a16:creationId xmlns:a16="http://schemas.microsoft.com/office/drawing/2014/main" id="{CFD3DA6B-5706-AAF0-68AE-017B20185512}"/>
              </a:ext>
            </a:extLst>
          </p:cNvPr>
          <p:cNvSpPr txBox="1">
            <a:spLocks/>
          </p:cNvSpPr>
          <p:nvPr/>
        </p:nvSpPr>
        <p:spPr>
          <a:xfrm>
            <a:off x="5747438" y="3032265"/>
            <a:ext cx="3357898" cy="17404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80975" indent="-171450" algn="just">
              <a:lnSpc>
                <a:spcPct val="100000"/>
              </a:lnSpc>
              <a:buSzPct val="100000"/>
            </a:pPr>
            <a:r>
              <a:rPr lang="en-US" sz="1100" dirty="0">
                <a:solidFill>
                  <a:schemeClr val="dk1"/>
                </a:solidFill>
                <a:latin typeface="Dosis"/>
                <a:ea typeface="Dosis"/>
                <a:cs typeface="Dosis"/>
                <a:sym typeface="Dosis"/>
              </a:rPr>
              <a:t>Best model: </a:t>
            </a:r>
            <a:r>
              <a:rPr lang="en-US" sz="1100" b="1" dirty="0">
                <a:solidFill>
                  <a:schemeClr val="dk1"/>
                </a:solidFill>
                <a:latin typeface="Dosis"/>
                <a:ea typeface="Dosis"/>
                <a:cs typeface="Dosis"/>
                <a:sym typeface="Dosis"/>
              </a:rPr>
              <a:t>Gradient Boosting </a:t>
            </a:r>
            <a:r>
              <a:rPr lang="en-US" sz="1100" dirty="0">
                <a:solidFill>
                  <a:schemeClr val="dk1"/>
                </a:solidFill>
                <a:latin typeface="Dosis"/>
                <a:ea typeface="Dosis"/>
                <a:cs typeface="Dosis"/>
                <a:sym typeface="Dosis"/>
              </a:rPr>
              <a:t>with grid search hyperparameter tuning </a:t>
            </a:r>
          </a:p>
          <a:p>
            <a:pPr marL="180975" indent="-171450" algn="just">
              <a:lnSpc>
                <a:spcPct val="100000"/>
              </a:lnSpc>
              <a:buSzPct val="100000"/>
            </a:pPr>
            <a:r>
              <a:rPr lang="en-US" sz="1100" dirty="0">
                <a:solidFill>
                  <a:schemeClr val="dk1"/>
                </a:solidFill>
                <a:latin typeface="Dosis"/>
                <a:ea typeface="Dosis"/>
                <a:cs typeface="Dosis"/>
                <a:sym typeface="Dosis"/>
              </a:rPr>
              <a:t>The test was carried out using the AUC metric with gradient boosting model resulting accuracy</a:t>
            </a:r>
            <a:r>
              <a:rPr lang="en-US" sz="1100" b="1" dirty="0">
                <a:solidFill>
                  <a:schemeClr val="dk1"/>
                </a:solidFill>
                <a:latin typeface="Dosis"/>
                <a:ea typeface="Dosis"/>
                <a:cs typeface="Dosis"/>
                <a:sym typeface="Dosis"/>
              </a:rPr>
              <a:t> 0.94 and ROC AUC 0.99 after tuning</a:t>
            </a:r>
          </a:p>
          <a:p>
            <a:pPr marL="180975" indent="-171450" algn="just">
              <a:lnSpc>
                <a:spcPct val="100000"/>
              </a:lnSpc>
              <a:buSzPct val="100000"/>
            </a:pPr>
            <a:r>
              <a:rPr lang="en-US" sz="1100" dirty="0">
                <a:solidFill>
                  <a:schemeClr val="dk1"/>
                </a:solidFill>
                <a:latin typeface="Dosis"/>
                <a:ea typeface="Dosis"/>
                <a:cs typeface="Dosis"/>
                <a:sym typeface="Dosis"/>
              </a:rPr>
              <a:t>The high importance of </a:t>
            </a:r>
            <a:r>
              <a:rPr lang="en-US" sz="1100" b="1" dirty="0">
                <a:solidFill>
                  <a:schemeClr val="dk1"/>
                </a:solidFill>
                <a:latin typeface="Dosis"/>
                <a:ea typeface="Dosis"/>
                <a:cs typeface="Dosis"/>
                <a:sym typeface="Dosis"/>
              </a:rPr>
              <a:t>the "</a:t>
            </a:r>
            <a:r>
              <a:rPr lang="en-US" sz="1100" b="1" dirty="0" err="1">
                <a:solidFill>
                  <a:schemeClr val="dk1"/>
                </a:solidFill>
                <a:latin typeface="Dosis"/>
                <a:ea typeface="Dosis"/>
                <a:cs typeface="Dosis"/>
                <a:sym typeface="Dosis"/>
              </a:rPr>
              <a:t>AlasanResign</a:t>
            </a:r>
            <a:r>
              <a:rPr lang="en-US" sz="1100" b="1" dirty="0">
                <a:solidFill>
                  <a:schemeClr val="dk1"/>
                </a:solidFill>
                <a:latin typeface="Dosis"/>
                <a:ea typeface="Dosis"/>
                <a:cs typeface="Dosis"/>
                <a:sym typeface="Dosis"/>
              </a:rPr>
              <a:t>" feature suggests that the specific reasons</a:t>
            </a:r>
            <a:r>
              <a:rPr lang="en-US" sz="1100" dirty="0">
                <a:solidFill>
                  <a:schemeClr val="dk1"/>
                </a:solidFill>
                <a:latin typeface="Dosis"/>
                <a:ea typeface="Dosis"/>
                <a:cs typeface="Dosis"/>
                <a:sym typeface="Dosis"/>
              </a:rPr>
              <a:t> employees provide for their resignation play a crucial role in predicting attrition</a:t>
            </a:r>
          </a:p>
        </p:txBody>
      </p:sp>
      <p:sp>
        <p:nvSpPr>
          <p:cNvPr id="2" name="Rectangle 1">
            <a:extLst>
              <a:ext uri="{FF2B5EF4-FFF2-40B4-BE49-F238E27FC236}">
                <a16:creationId xmlns:a16="http://schemas.microsoft.com/office/drawing/2014/main" id="{1C6C9FA1-405B-977C-7F3C-4B0F99C46ABB}"/>
              </a:ext>
            </a:extLst>
          </p:cNvPr>
          <p:cNvSpPr/>
          <p:nvPr/>
        </p:nvSpPr>
        <p:spPr>
          <a:xfrm>
            <a:off x="301383" y="1666024"/>
            <a:ext cx="272925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Roboto" panose="020F0502020204030204" pitchFamily="2" charset="0"/>
                <a:ea typeface="Roboto" panose="020F0502020204030204" pitchFamily="2" charset="0"/>
                <a:cs typeface="Roboto" panose="020F0502020204030204" pitchFamily="2" charset="0"/>
              </a:rPr>
              <a:t>Model Evaluation</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11" name="Rectangle 10">
            <a:extLst>
              <a:ext uri="{FF2B5EF4-FFF2-40B4-BE49-F238E27FC236}">
                <a16:creationId xmlns:a16="http://schemas.microsoft.com/office/drawing/2014/main" id="{9943D862-318E-6CB6-7AC2-6DA66249CD0D}"/>
              </a:ext>
            </a:extLst>
          </p:cNvPr>
          <p:cNvSpPr/>
          <p:nvPr/>
        </p:nvSpPr>
        <p:spPr>
          <a:xfrm>
            <a:off x="6254471" y="628980"/>
            <a:ext cx="2729259" cy="376177"/>
          </a:xfrm>
          <a:prstGeom prst="rect">
            <a:avLst/>
          </a:prstGeom>
          <a:solidFill>
            <a:srgbClr val="019FAB"/>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atin typeface="Roboto" panose="020F0502020204030204" pitchFamily="2" charset="0"/>
                <a:ea typeface="Roboto" panose="020F0502020204030204" pitchFamily="2" charset="0"/>
                <a:cs typeface="Roboto" panose="020F0502020204030204" pitchFamily="2" charset="0"/>
              </a:rPr>
              <a:t>Conclution</a:t>
            </a:r>
            <a:endParaRPr lang="en-ID" b="1" dirty="0">
              <a:latin typeface="Roboto" panose="020F0502020204030204" pitchFamily="2" charset="0"/>
              <a:ea typeface="Roboto" panose="020F0502020204030204" pitchFamily="2" charset="0"/>
              <a:cs typeface="Roboto" panose="020F0502020204030204" pitchFamily="2" charset="0"/>
            </a:endParaRPr>
          </a:p>
        </p:txBody>
      </p:sp>
      <p:sp>
        <p:nvSpPr>
          <p:cNvPr id="3" name="Google Shape;108;p26">
            <a:extLst>
              <a:ext uri="{FF2B5EF4-FFF2-40B4-BE49-F238E27FC236}">
                <a16:creationId xmlns:a16="http://schemas.microsoft.com/office/drawing/2014/main" id="{558A8EEC-FE9B-106C-3CF2-7270ED95EE8F}"/>
              </a:ext>
            </a:extLst>
          </p:cNvPr>
          <p:cNvSpPr txBox="1">
            <a:spLocks/>
          </p:cNvSpPr>
          <p:nvPr/>
        </p:nvSpPr>
        <p:spPr>
          <a:xfrm>
            <a:off x="298293" y="2034776"/>
            <a:ext cx="2720798" cy="106652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9525" indent="0" algn="just">
              <a:lnSpc>
                <a:spcPct val="100000"/>
              </a:lnSpc>
              <a:buSzPct val="100000"/>
              <a:buNone/>
            </a:pPr>
            <a:r>
              <a:rPr lang="en-US" sz="1100" dirty="0">
                <a:solidFill>
                  <a:schemeClr val="dk1"/>
                </a:solidFill>
                <a:latin typeface="Dosis"/>
                <a:ea typeface="Dosis"/>
                <a:cs typeface="Dosis"/>
                <a:sym typeface="Dosis"/>
              </a:rPr>
              <a:t>I choose </a:t>
            </a:r>
            <a:r>
              <a:rPr lang="en-US" sz="1100" b="1" dirty="0">
                <a:solidFill>
                  <a:schemeClr val="dk1"/>
                </a:solidFill>
                <a:latin typeface="Dosis"/>
                <a:ea typeface="Dosis"/>
                <a:cs typeface="Dosis"/>
                <a:sym typeface="Dosis"/>
              </a:rPr>
              <a:t>ROC AUC </a:t>
            </a:r>
            <a:r>
              <a:rPr lang="en-US" sz="1100" dirty="0">
                <a:solidFill>
                  <a:schemeClr val="dk1"/>
                </a:solidFill>
                <a:latin typeface="Dosis"/>
                <a:ea typeface="Dosis"/>
                <a:cs typeface="Dosis"/>
                <a:sym typeface="Dosis"/>
              </a:rPr>
              <a:t>in employee attrition prediction ensures that the model is:</a:t>
            </a:r>
          </a:p>
          <a:p>
            <a:pPr marL="180975" indent="-171450" algn="just">
              <a:lnSpc>
                <a:spcPct val="100000"/>
              </a:lnSpc>
              <a:buSzPct val="100000"/>
            </a:pPr>
            <a:r>
              <a:rPr lang="en-US" sz="1100" dirty="0">
                <a:solidFill>
                  <a:schemeClr val="dk1"/>
                </a:solidFill>
                <a:latin typeface="Dosis"/>
                <a:ea typeface="Dosis"/>
                <a:cs typeface="Dosis"/>
                <a:sym typeface="Dosis"/>
              </a:rPr>
              <a:t>Fair &amp; robust across imbalanced classes.</a:t>
            </a:r>
          </a:p>
          <a:p>
            <a:pPr marL="180975" indent="-171450" algn="just">
              <a:lnSpc>
                <a:spcPct val="100000"/>
              </a:lnSpc>
              <a:buSzPct val="100000"/>
            </a:pPr>
            <a:r>
              <a:rPr lang="en-US" sz="1100" dirty="0">
                <a:solidFill>
                  <a:schemeClr val="dk1"/>
                </a:solidFill>
                <a:latin typeface="Dosis"/>
                <a:ea typeface="Dosis"/>
                <a:cs typeface="Dosis"/>
                <a:sym typeface="Dosis"/>
              </a:rPr>
              <a:t>Optimized for real-world HR decisions with a proper trade-off between recall &amp; precision.</a:t>
            </a:r>
          </a:p>
        </p:txBody>
      </p:sp>
      <p:graphicFrame>
        <p:nvGraphicFramePr>
          <p:cNvPr id="5" name="Table 4">
            <a:extLst>
              <a:ext uri="{FF2B5EF4-FFF2-40B4-BE49-F238E27FC236}">
                <a16:creationId xmlns:a16="http://schemas.microsoft.com/office/drawing/2014/main" id="{2E9EDCB5-CA9C-83D2-4A79-F147EDC498E5}"/>
              </a:ext>
            </a:extLst>
          </p:cNvPr>
          <p:cNvGraphicFramePr>
            <a:graphicFrameLocks noGrp="1"/>
          </p:cNvGraphicFramePr>
          <p:nvPr>
            <p:extLst>
              <p:ext uri="{D42A27DB-BD31-4B8C-83A1-F6EECF244321}">
                <p14:modId xmlns:p14="http://schemas.microsoft.com/office/powerpoint/2010/main" val="3805134938"/>
              </p:ext>
            </p:extLst>
          </p:nvPr>
        </p:nvGraphicFramePr>
        <p:xfrm>
          <a:off x="93265" y="3240805"/>
          <a:ext cx="3019226" cy="1574220"/>
        </p:xfrm>
        <a:graphic>
          <a:graphicData uri="http://schemas.openxmlformats.org/drawingml/2006/table">
            <a:tbl>
              <a:tblPr firstRow="1" bandRow="1">
                <a:tableStyleId>{5C22544A-7EE6-4342-B048-85BDC9FD1C3A}</a:tableStyleId>
              </a:tblPr>
              <a:tblGrid>
                <a:gridCol w="1457883">
                  <a:extLst>
                    <a:ext uri="{9D8B030D-6E8A-4147-A177-3AD203B41FA5}">
                      <a16:colId xmlns:a16="http://schemas.microsoft.com/office/drawing/2014/main" val="3758665673"/>
                    </a:ext>
                  </a:extLst>
                </a:gridCol>
                <a:gridCol w="771267">
                  <a:extLst>
                    <a:ext uri="{9D8B030D-6E8A-4147-A177-3AD203B41FA5}">
                      <a16:colId xmlns:a16="http://schemas.microsoft.com/office/drawing/2014/main" val="2900308478"/>
                    </a:ext>
                  </a:extLst>
                </a:gridCol>
                <a:gridCol w="790076">
                  <a:extLst>
                    <a:ext uri="{9D8B030D-6E8A-4147-A177-3AD203B41FA5}">
                      <a16:colId xmlns:a16="http://schemas.microsoft.com/office/drawing/2014/main" val="1922075765"/>
                    </a:ext>
                  </a:extLst>
                </a:gridCol>
              </a:tblGrid>
              <a:tr h="230612">
                <a:tc>
                  <a:txBody>
                    <a:bodyPr/>
                    <a:lstStyle/>
                    <a:p>
                      <a:pPr algn="ctr"/>
                      <a:r>
                        <a:rPr lang="en-US" sz="1100" dirty="0">
                          <a:latin typeface="Roboto" panose="02000000000000000000" pitchFamily="2" charset="0"/>
                          <a:ea typeface="Roboto" panose="02000000000000000000" pitchFamily="2" charset="0"/>
                          <a:cs typeface="Roboto" panose="02000000000000000000" pitchFamily="2" charset="0"/>
                        </a:rPr>
                        <a:t>Model</a:t>
                      </a:r>
                      <a:endParaRPr lang="en-ID" sz="1100" dirty="0">
                        <a:latin typeface="Roboto" panose="02000000000000000000" pitchFamily="2" charset="0"/>
                        <a:ea typeface="Roboto" panose="02000000000000000000" pitchFamily="2" charset="0"/>
                        <a:cs typeface="Roboto" panose="02000000000000000000" pitchFamily="2" charset="0"/>
                      </a:endParaRPr>
                    </a:p>
                  </a:txBody>
                  <a:tcPr anchor="ctr">
                    <a:solidFill>
                      <a:srgbClr val="019FAB"/>
                    </a:solidFill>
                  </a:tcPr>
                </a:tc>
                <a:tc>
                  <a:txBody>
                    <a:bodyPr/>
                    <a:lstStyle/>
                    <a:p>
                      <a:pPr algn="ctr"/>
                      <a:r>
                        <a:rPr lang="en-US" sz="1100" dirty="0">
                          <a:latin typeface="Roboto" panose="02000000000000000000" pitchFamily="2" charset="0"/>
                          <a:ea typeface="Roboto" panose="02000000000000000000" pitchFamily="2" charset="0"/>
                          <a:cs typeface="Roboto" panose="02000000000000000000" pitchFamily="2" charset="0"/>
                        </a:rPr>
                        <a:t>Accuracy</a:t>
                      </a:r>
                      <a:endParaRPr lang="en-ID" sz="1100" dirty="0">
                        <a:latin typeface="Roboto" panose="02000000000000000000" pitchFamily="2" charset="0"/>
                        <a:ea typeface="Roboto" panose="02000000000000000000" pitchFamily="2" charset="0"/>
                        <a:cs typeface="Roboto" panose="02000000000000000000" pitchFamily="2" charset="0"/>
                      </a:endParaRPr>
                    </a:p>
                  </a:txBody>
                  <a:tcPr anchor="ctr">
                    <a:solidFill>
                      <a:srgbClr val="019FAB"/>
                    </a:solidFill>
                  </a:tcPr>
                </a:tc>
                <a:tc>
                  <a:txBody>
                    <a:bodyPr/>
                    <a:lstStyle/>
                    <a:p>
                      <a:pPr algn="ctr"/>
                      <a:r>
                        <a:rPr lang="en-US" sz="1100" dirty="0">
                          <a:latin typeface="Roboto" panose="02000000000000000000" pitchFamily="2" charset="0"/>
                          <a:ea typeface="Roboto" panose="02000000000000000000" pitchFamily="2" charset="0"/>
                          <a:cs typeface="Roboto" panose="02000000000000000000" pitchFamily="2" charset="0"/>
                        </a:rPr>
                        <a:t>ROC AUC</a:t>
                      </a:r>
                      <a:endParaRPr lang="en-ID" sz="1100" dirty="0">
                        <a:latin typeface="Roboto" panose="02000000000000000000" pitchFamily="2" charset="0"/>
                        <a:ea typeface="Roboto" panose="02000000000000000000" pitchFamily="2" charset="0"/>
                        <a:cs typeface="Roboto" panose="02000000000000000000" pitchFamily="2" charset="0"/>
                      </a:endParaRPr>
                    </a:p>
                  </a:txBody>
                  <a:tcPr anchor="ctr">
                    <a:solidFill>
                      <a:srgbClr val="019FAB"/>
                    </a:solidFill>
                  </a:tcPr>
                </a:tc>
                <a:extLst>
                  <a:ext uri="{0D108BD9-81ED-4DB2-BD59-A6C34878D82A}">
                    <a16:rowId xmlns:a16="http://schemas.microsoft.com/office/drawing/2014/main" val="2830008293"/>
                  </a:ext>
                </a:extLst>
              </a:tr>
              <a:tr h="23061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dk1"/>
                          </a:solidFill>
                          <a:effectLst/>
                          <a:latin typeface="Dosis" pitchFamily="2" charset="0"/>
                          <a:ea typeface="+mn-ea"/>
                          <a:cs typeface="+mn-cs"/>
                          <a:sym typeface="Arial"/>
                        </a:rPr>
                        <a:t>Support Vector Machine</a:t>
                      </a:r>
                    </a:p>
                  </a:txBody>
                  <a:tcPr anchor="ctr">
                    <a:solidFill>
                      <a:srgbClr val="019FAB"/>
                    </a:solidFill>
                  </a:tcPr>
                </a:tc>
                <a:tc>
                  <a:txBody>
                    <a:bodyPr/>
                    <a:lstStyle/>
                    <a:p>
                      <a:pPr algn="ctr"/>
                      <a:r>
                        <a:rPr lang="en-US" sz="1100" dirty="0">
                          <a:latin typeface="Dosis" pitchFamily="2" charset="0"/>
                        </a:rPr>
                        <a:t>0.67</a:t>
                      </a:r>
                      <a:endParaRPr lang="en-ID" sz="1100" dirty="0">
                        <a:latin typeface="Dosis" pitchFamily="2" charset="0"/>
                      </a:endParaRPr>
                    </a:p>
                  </a:txBody>
                  <a:tcPr anchor="ctr">
                    <a:solidFill>
                      <a:srgbClr val="019FAB"/>
                    </a:solidFill>
                  </a:tcPr>
                </a:tc>
                <a:tc>
                  <a:txBody>
                    <a:bodyPr/>
                    <a:lstStyle/>
                    <a:p>
                      <a:pPr algn="ctr"/>
                      <a:r>
                        <a:rPr lang="en-US" sz="1100" dirty="0">
                          <a:latin typeface="Dosis" pitchFamily="2" charset="0"/>
                        </a:rPr>
                        <a:t>0.50</a:t>
                      </a:r>
                      <a:endParaRPr lang="en-ID" sz="1100" dirty="0">
                        <a:latin typeface="Dosis" pitchFamily="2" charset="0"/>
                      </a:endParaRPr>
                    </a:p>
                  </a:txBody>
                  <a:tcPr anchor="ctr">
                    <a:solidFill>
                      <a:srgbClr val="019FAB"/>
                    </a:solidFill>
                  </a:tcPr>
                </a:tc>
                <a:extLst>
                  <a:ext uri="{0D108BD9-81ED-4DB2-BD59-A6C34878D82A}">
                    <a16:rowId xmlns:a16="http://schemas.microsoft.com/office/drawing/2014/main" val="1556418707"/>
                  </a:ext>
                </a:extLst>
              </a:tr>
              <a:tr h="18449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D" sz="1100" b="1" i="0" u="none" strike="noStrike" cap="none" dirty="0">
                          <a:solidFill>
                            <a:schemeClr val="dk1"/>
                          </a:solidFill>
                          <a:effectLst/>
                          <a:latin typeface="Dosis" pitchFamily="2" charset="0"/>
                          <a:ea typeface="+mn-ea"/>
                          <a:cs typeface="+mn-cs"/>
                          <a:sym typeface="Arial"/>
                        </a:rPr>
                        <a:t>Gradient Boosting</a:t>
                      </a:r>
                    </a:p>
                  </a:txBody>
                  <a:tcPr anchor="ctr">
                    <a:solidFill>
                      <a:srgbClr val="019FAB"/>
                    </a:solidFill>
                  </a:tcPr>
                </a:tc>
                <a:tc>
                  <a:txBody>
                    <a:bodyPr/>
                    <a:lstStyle/>
                    <a:p>
                      <a:pPr algn="ctr"/>
                      <a:r>
                        <a:rPr lang="en-US" sz="1100" b="1" dirty="0">
                          <a:latin typeface="Dosis" pitchFamily="2" charset="0"/>
                        </a:rPr>
                        <a:t>0.94</a:t>
                      </a:r>
                      <a:endParaRPr lang="en-ID" sz="1100" b="1" dirty="0">
                        <a:latin typeface="Dosis" pitchFamily="2" charset="0"/>
                      </a:endParaRPr>
                    </a:p>
                  </a:txBody>
                  <a:tcPr anchor="ctr">
                    <a:solidFill>
                      <a:srgbClr val="019FAB"/>
                    </a:solidFill>
                  </a:tcPr>
                </a:tc>
                <a:tc>
                  <a:txBody>
                    <a:bodyPr/>
                    <a:lstStyle/>
                    <a:p>
                      <a:pPr algn="ctr"/>
                      <a:r>
                        <a:rPr lang="en-US" sz="1100" b="1" dirty="0">
                          <a:latin typeface="Dosis" pitchFamily="2" charset="0"/>
                        </a:rPr>
                        <a:t>0.94</a:t>
                      </a:r>
                      <a:endParaRPr lang="en-ID" sz="1100" b="1" dirty="0">
                        <a:latin typeface="Dosis" pitchFamily="2" charset="0"/>
                      </a:endParaRPr>
                    </a:p>
                  </a:txBody>
                  <a:tcPr anchor="ctr">
                    <a:solidFill>
                      <a:srgbClr val="019FAB"/>
                    </a:solidFill>
                  </a:tcPr>
                </a:tc>
                <a:extLst>
                  <a:ext uri="{0D108BD9-81ED-4DB2-BD59-A6C34878D82A}">
                    <a16:rowId xmlns:a16="http://schemas.microsoft.com/office/drawing/2014/main" val="2553709629"/>
                  </a:ext>
                </a:extLst>
              </a:tr>
              <a:tr h="23061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dk1"/>
                          </a:solidFill>
                          <a:effectLst/>
                          <a:latin typeface="Dosis" pitchFamily="2" charset="0"/>
                          <a:ea typeface="+mn-ea"/>
                          <a:cs typeface="+mn-cs"/>
                          <a:sym typeface="Arial"/>
                        </a:rPr>
                        <a:t>Decision Tree</a:t>
                      </a:r>
                    </a:p>
                  </a:txBody>
                  <a:tcPr anchor="ctr">
                    <a:solidFill>
                      <a:srgbClr val="019FAB"/>
                    </a:solidFill>
                  </a:tcPr>
                </a:tc>
                <a:tc>
                  <a:txBody>
                    <a:bodyPr/>
                    <a:lstStyle/>
                    <a:p>
                      <a:pPr algn="ctr"/>
                      <a:r>
                        <a:rPr lang="en-US" sz="1100" dirty="0">
                          <a:latin typeface="Dosis" pitchFamily="2" charset="0"/>
                        </a:rPr>
                        <a:t>0.93</a:t>
                      </a:r>
                      <a:endParaRPr lang="en-ID" sz="1100" dirty="0">
                        <a:latin typeface="Dosis" pitchFamily="2" charset="0"/>
                      </a:endParaRPr>
                    </a:p>
                  </a:txBody>
                  <a:tcPr anchor="ctr">
                    <a:solidFill>
                      <a:srgbClr val="019FAB"/>
                    </a:solidFill>
                  </a:tcPr>
                </a:tc>
                <a:tc>
                  <a:txBody>
                    <a:bodyPr/>
                    <a:lstStyle/>
                    <a:p>
                      <a:pPr algn="ctr"/>
                      <a:r>
                        <a:rPr lang="en-US" sz="1100" dirty="0">
                          <a:latin typeface="Dosis" pitchFamily="2" charset="0"/>
                        </a:rPr>
                        <a:t>0.93</a:t>
                      </a:r>
                      <a:endParaRPr lang="en-ID" sz="1100" dirty="0">
                        <a:latin typeface="Dosis" pitchFamily="2" charset="0"/>
                      </a:endParaRPr>
                    </a:p>
                  </a:txBody>
                  <a:tcPr anchor="ctr">
                    <a:solidFill>
                      <a:srgbClr val="019FAB"/>
                    </a:solidFill>
                  </a:tcPr>
                </a:tc>
                <a:extLst>
                  <a:ext uri="{0D108BD9-81ED-4DB2-BD59-A6C34878D82A}">
                    <a16:rowId xmlns:a16="http://schemas.microsoft.com/office/drawing/2014/main" val="3325061445"/>
                  </a:ext>
                </a:extLst>
              </a:tr>
              <a:tr h="25751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dk1"/>
                          </a:solidFill>
                          <a:effectLst/>
                          <a:latin typeface="Dosis" pitchFamily="2" charset="0"/>
                          <a:ea typeface="+mn-ea"/>
                          <a:cs typeface="+mn-cs"/>
                          <a:sym typeface="Arial"/>
                        </a:rPr>
                        <a:t>Random Forest</a:t>
                      </a:r>
                    </a:p>
                  </a:txBody>
                  <a:tcPr anchor="ctr">
                    <a:solidFill>
                      <a:srgbClr val="019FAB"/>
                    </a:solidFill>
                  </a:tcPr>
                </a:tc>
                <a:tc>
                  <a:txBody>
                    <a:bodyPr/>
                    <a:lstStyle/>
                    <a:p>
                      <a:pPr algn="ctr"/>
                      <a:r>
                        <a:rPr lang="en-US" sz="1100" dirty="0">
                          <a:latin typeface="Dosis" pitchFamily="2" charset="0"/>
                        </a:rPr>
                        <a:t>0.89</a:t>
                      </a:r>
                      <a:endParaRPr lang="en-ID" sz="1100" dirty="0">
                        <a:latin typeface="Dosis" pitchFamily="2" charset="0"/>
                      </a:endParaRPr>
                    </a:p>
                  </a:txBody>
                  <a:tcPr anchor="ctr">
                    <a:solidFill>
                      <a:srgbClr val="019FAB"/>
                    </a:solidFill>
                  </a:tcPr>
                </a:tc>
                <a:tc>
                  <a:txBody>
                    <a:bodyPr/>
                    <a:lstStyle/>
                    <a:p>
                      <a:pPr algn="ctr"/>
                      <a:r>
                        <a:rPr lang="en-US" sz="1100" dirty="0">
                          <a:latin typeface="Dosis" pitchFamily="2" charset="0"/>
                        </a:rPr>
                        <a:t>0.85</a:t>
                      </a:r>
                      <a:endParaRPr lang="en-ID" sz="1100" dirty="0">
                        <a:latin typeface="Dosis" pitchFamily="2" charset="0"/>
                      </a:endParaRPr>
                    </a:p>
                  </a:txBody>
                  <a:tcPr anchor="ctr">
                    <a:solidFill>
                      <a:srgbClr val="019FAB"/>
                    </a:solidFill>
                  </a:tcPr>
                </a:tc>
                <a:extLst>
                  <a:ext uri="{0D108BD9-81ED-4DB2-BD59-A6C34878D82A}">
                    <a16:rowId xmlns:a16="http://schemas.microsoft.com/office/drawing/2014/main" val="797546680"/>
                  </a:ext>
                </a:extLst>
              </a:tr>
              <a:tr h="27882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dk1"/>
                          </a:solidFill>
                          <a:effectLst/>
                          <a:latin typeface="Dosis" pitchFamily="2" charset="0"/>
                          <a:ea typeface="+mn-ea"/>
                          <a:cs typeface="+mn-cs"/>
                          <a:sym typeface="Arial"/>
                        </a:rPr>
                        <a:t>Logistic Regression</a:t>
                      </a:r>
                    </a:p>
                  </a:txBody>
                  <a:tcPr anchor="ctr">
                    <a:solidFill>
                      <a:srgbClr val="019FAB"/>
                    </a:solidFill>
                  </a:tcPr>
                </a:tc>
                <a:tc>
                  <a:txBody>
                    <a:bodyPr/>
                    <a:lstStyle/>
                    <a:p>
                      <a:pPr algn="ctr"/>
                      <a:r>
                        <a:rPr lang="en-US" sz="1100" dirty="0">
                          <a:latin typeface="Dosis" pitchFamily="2" charset="0"/>
                        </a:rPr>
                        <a:t>0.70</a:t>
                      </a:r>
                      <a:endParaRPr lang="en-ID" sz="1100" dirty="0">
                        <a:latin typeface="Dosis" pitchFamily="2" charset="0"/>
                      </a:endParaRPr>
                    </a:p>
                  </a:txBody>
                  <a:tcPr anchor="ctr">
                    <a:solidFill>
                      <a:srgbClr val="019FAB"/>
                    </a:solidFill>
                  </a:tcPr>
                </a:tc>
                <a:tc>
                  <a:txBody>
                    <a:bodyPr/>
                    <a:lstStyle/>
                    <a:p>
                      <a:pPr algn="ctr"/>
                      <a:r>
                        <a:rPr lang="en-US" sz="1100" dirty="0">
                          <a:latin typeface="Dosis" pitchFamily="2" charset="0"/>
                        </a:rPr>
                        <a:t>0.57</a:t>
                      </a:r>
                      <a:endParaRPr lang="en-ID" sz="1100" dirty="0">
                        <a:latin typeface="Dosis" pitchFamily="2" charset="0"/>
                      </a:endParaRPr>
                    </a:p>
                  </a:txBody>
                  <a:tcPr anchor="ctr">
                    <a:solidFill>
                      <a:srgbClr val="019FAB"/>
                    </a:solidFill>
                  </a:tcPr>
                </a:tc>
                <a:extLst>
                  <a:ext uri="{0D108BD9-81ED-4DB2-BD59-A6C34878D82A}">
                    <a16:rowId xmlns:a16="http://schemas.microsoft.com/office/drawing/2014/main" val="1674765221"/>
                  </a:ext>
                </a:extLst>
              </a:tr>
            </a:tbl>
          </a:graphicData>
        </a:graphic>
      </p:graphicFrame>
      <p:pic>
        <p:nvPicPr>
          <p:cNvPr id="18" name="Picture 17">
            <a:extLst>
              <a:ext uri="{FF2B5EF4-FFF2-40B4-BE49-F238E27FC236}">
                <a16:creationId xmlns:a16="http://schemas.microsoft.com/office/drawing/2014/main" id="{256F97F0-DD97-AF9E-4F57-5ACF0CEBEC6D}"/>
              </a:ext>
            </a:extLst>
          </p:cNvPr>
          <p:cNvPicPr>
            <a:picLocks noChangeAspect="1"/>
          </p:cNvPicPr>
          <p:nvPr/>
        </p:nvPicPr>
        <p:blipFill rotWithShape="1">
          <a:blip r:embed="rId4"/>
          <a:srcRect l="19063" t="1" r="30101" b="89844"/>
          <a:stretch/>
        </p:blipFill>
        <p:spPr>
          <a:xfrm>
            <a:off x="6530177" y="1074315"/>
            <a:ext cx="2187131" cy="198642"/>
          </a:xfrm>
          <a:prstGeom prst="rect">
            <a:avLst/>
          </a:prstGeom>
        </p:spPr>
      </p:pic>
      <p:pic>
        <p:nvPicPr>
          <p:cNvPr id="26" name="Picture 25">
            <a:extLst>
              <a:ext uri="{FF2B5EF4-FFF2-40B4-BE49-F238E27FC236}">
                <a16:creationId xmlns:a16="http://schemas.microsoft.com/office/drawing/2014/main" id="{B02E51FC-6EA3-AC6E-347C-809C14F26F0B}"/>
              </a:ext>
            </a:extLst>
          </p:cNvPr>
          <p:cNvPicPr>
            <a:picLocks noChangeAspect="1"/>
          </p:cNvPicPr>
          <p:nvPr/>
        </p:nvPicPr>
        <p:blipFill>
          <a:blip r:embed="rId5"/>
          <a:stretch>
            <a:fillRect/>
          </a:stretch>
        </p:blipFill>
        <p:spPr>
          <a:xfrm>
            <a:off x="3352890" y="842966"/>
            <a:ext cx="2187131" cy="1902626"/>
          </a:xfrm>
          <a:prstGeom prst="rect">
            <a:avLst/>
          </a:prstGeom>
        </p:spPr>
      </p:pic>
      <p:pic>
        <p:nvPicPr>
          <p:cNvPr id="28" name="Picture 27">
            <a:extLst>
              <a:ext uri="{FF2B5EF4-FFF2-40B4-BE49-F238E27FC236}">
                <a16:creationId xmlns:a16="http://schemas.microsoft.com/office/drawing/2014/main" id="{41065738-E8AC-ECB2-775C-1905214A7422}"/>
              </a:ext>
            </a:extLst>
          </p:cNvPr>
          <p:cNvPicPr>
            <a:picLocks noChangeAspect="1"/>
          </p:cNvPicPr>
          <p:nvPr/>
        </p:nvPicPr>
        <p:blipFill>
          <a:blip r:embed="rId6"/>
          <a:stretch>
            <a:fillRect/>
          </a:stretch>
        </p:blipFill>
        <p:spPr>
          <a:xfrm>
            <a:off x="3384282" y="3067630"/>
            <a:ext cx="2155739" cy="1797382"/>
          </a:xfrm>
          <a:prstGeom prst="rect">
            <a:avLst/>
          </a:prstGeom>
        </p:spPr>
      </p:pic>
      <p:pic>
        <p:nvPicPr>
          <p:cNvPr id="6" name="Picture 5">
            <a:extLst>
              <a:ext uri="{FF2B5EF4-FFF2-40B4-BE49-F238E27FC236}">
                <a16:creationId xmlns:a16="http://schemas.microsoft.com/office/drawing/2014/main" id="{47517465-7CC3-BA8A-30B9-0C9E14F83D50}"/>
              </a:ext>
            </a:extLst>
          </p:cNvPr>
          <p:cNvPicPr>
            <a:picLocks noChangeAspect="1"/>
          </p:cNvPicPr>
          <p:nvPr/>
        </p:nvPicPr>
        <p:blipFill rotWithShape="1">
          <a:blip r:embed="rId7"/>
          <a:srcRect t="7807"/>
          <a:stretch/>
        </p:blipFill>
        <p:spPr>
          <a:xfrm>
            <a:off x="5747438" y="1364372"/>
            <a:ext cx="3518884" cy="1649020"/>
          </a:xfrm>
          <a:prstGeom prst="rect">
            <a:avLst/>
          </a:prstGeom>
        </p:spPr>
      </p:pic>
    </p:spTree>
    <p:extLst>
      <p:ext uri="{BB962C8B-B14F-4D97-AF65-F5344CB8AC3E}">
        <p14:creationId xmlns:p14="http://schemas.microsoft.com/office/powerpoint/2010/main" val="28369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608849" y="1780"/>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Business Recomendation</a:t>
            </a:r>
            <a:endParaRPr sz="2220" b="1" dirty="0">
              <a:solidFill>
                <a:schemeClr val="lt1"/>
              </a:solidFill>
              <a:latin typeface="Roboto"/>
              <a:ea typeface="Roboto"/>
              <a:cs typeface="Roboto"/>
              <a:sym typeface="Roboto"/>
            </a:endParaRPr>
          </a:p>
        </p:txBody>
      </p:sp>
      <p:sp>
        <p:nvSpPr>
          <p:cNvPr id="4" name="Google Shape;108;p26">
            <a:extLst>
              <a:ext uri="{FF2B5EF4-FFF2-40B4-BE49-F238E27FC236}">
                <a16:creationId xmlns:a16="http://schemas.microsoft.com/office/drawing/2014/main" id="{71AFC818-4810-790A-96F7-50133308C212}"/>
              </a:ext>
            </a:extLst>
          </p:cNvPr>
          <p:cNvSpPr txBox="1">
            <a:spLocks/>
          </p:cNvSpPr>
          <p:nvPr/>
        </p:nvSpPr>
        <p:spPr>
          <a:xfrm>
            <a:off x="115677" y="698883"/>
            <a:ext cx="8912646" cy="3966072"/>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9525" indent="0" algn="just">
              <a:lnSpc>
                <a:spcPct val="100000"/>
              </a:lnSpc>
              <a:buSzPct val="100000"/>
              <a:buNone/>
            </a:pPr>
            <a:r>
              <a:rPr lang="en-US" sz="1200" dirty="0">
                <a:solidFill>
                  <a:schemeClr val="dk1"/>
                </a:solidFill>
                <a:latin typeface="Dosis"/>
                <a:ea typeface="Dosis"/>
                <a:cs typeface="Dosis"/>
                <a:sym typeface="Dosis"/>
              </a:rPr>
              <a:t>Company Name Profile: </a:t>
            </a:r>
            <a:r>
              <a:rPr lang="en-US" sz="1200" b="1" dirty="0">
                <a:solidFill>
                  <a:schemeClr val="dk1"/>
                </a:solidFill>
                <a:latin typeface="Dosis"/>
                <a:ea typeface="Dosis"/>
                <a:cs typeface="Dosis"/>
                <a:sym typeface="Dosis"/>
              </a:rPr>
              <a:t>XYZ Corp</a:t>
            </a:r>
          </a:p>
          <a:p>
            <a:pPr marL="9525" indent="0" algn="just">
              <a:lnSpc>
                <a:spcPct val="100000"/>
              </a:lnSpc>
              <a:buSzPct val="100000"/>
              <a:buNone/>
            </a:pPr>
            <a:r>
              <a:rPr lang="en-US" sz="1200" dirty="0">
                <a:solidFill>
                  <a:schemeClr val="dk1"/>
                </a:solidFill>
                <a:latin typeface="Dosis"/>
                <a:ea typeface="Dosis"/>
                <a:cs typeface="Dosis"/>
                <a:sym typeface="Dosis"/>
              </a:rPr>
              <a:t>A tech company, XYZ Corp, has been struggling with high employee turnover, affecting productivity, morale, and recruitment costs. To improve retention, the company deploys a machine learning model to identify key factors leading to resignations. with AI-driven insights, the company designs targeted retention strategies:</a:t>
            </a: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dirty="0">
                <a:solidFill>
                  <a:schemeClr val="dk1"/>
                </a:solidFill>
                <a:latin typeface="Dosis"/>
                <a:ea typeface="Dosis"/>
                <a:cs typeface="Dosis"/>
                <a:sym typeface="Dosis"/>
              </a:rPr>
              <a:t>The model strongly relies on "</a:t>
            </a:r>
            <a:r>
              <a:rPr lang="en-US" sz="1200" dirty="0" err="1">
                <a:solidFill>
                  <a:schemeClr val="dk1"/>
                </a:solidFill>
                <a:latin typeface="Dosis"/>
                <a:ea typeface="Dosis"/>
                <a:cs typeface="Dosis"/>
                <a:sym typeface="Dosis"/>
              </a:rPr>
              <a:t>AlasanResign</a:t>
            </a:r>
            <a:r>
              <a:rPr lang="en-US" sz="1200" dirty="0">
                <a:solidFill>
                  <a:schemeClr val="dk1"/>
                </a:solidFill>
                <a:latin typeface="Dosis"/>
                <a:ea typeface="Dosis"/>
                <a:cs typeface="Dosis"/>
                <a:sym typeface="Dosis"/>
              </a:rPr>
              <a:t>" (Resignation Reason), meaning that resignation trends must be analyzed deeply to take proactive action. Since </a:t>
            </a:r>
            <a:r>
              <a:rPr lang="en-US" sz="1200" b="1" dirty="0">
                <a:solidFill>
                  <a:schemeClr val="dk1"/>
                </a:solidFill>
                <a:latin typeface="Dosis"/>
                <a:ea typeface="Dosis"/>
                <a:cs typeface="Dosis"/>
                <a:sym typeface="Dosis"/>
              </a:rPr>
              <a:t>working hour </a:t>
            </a:r>
            <a:r>
              <a:rPr lang="en-US" sz="1200" dirty="0">
                <a:solidFill>
                  <a:schemeClr val="dk1"/>
                </a:solidFill>
                <a:latin typeface="Dosis"/>
                <a:ea typeface="Dosis"/>
                <a:cs typeface="Dosis"/>
                <a:sym typeface="Dosis"/>
              </a:rPr>
              <a:t>is the dominant factor, some action recommend:</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Analyze Overtime Trends: Check which departments consistently work overtime and why.</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Survey Employees: Get feedback on workload, stress levels, and preferred work hours.</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Compare Productivity Metrics: Measure performance vs. hours worked to find the optimal balance.</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Implement Flexible Working Hours: Allow employees to choose a start time (e.g., 7 AM - 3 PM, 9 AM - 5 PM, 11 AM - 7 PM)</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Implement Hybrid &amp; Remote Work Options: Allow employees to work 2-3 days from home per week.</a:t>
            </a:r>
          </a:p>
          <a:p>
            <a:pPr marL="628650" indent="-176213" algn="just">
              <a:lnSpc>
                <a:spcPct val="100000"/>
              </a:lnSpc>
              <a:buSzPct val="100000"/>
              <a:buFont typeface="Dosis" pitchFamily="2" charset="0"/>
              <a:buChar char="−"/>
            </a:pPr>
            <a:r>
              <a:rPr lang="en-US" sz="1200" dirty="0">
                <a:solidFill>
                  <a:schemeClr val="dk1"/>
                </a:solidFill>
                <a:latin typeface="Dosis"/>
                <a:ea typeface="Dosis"/>
                <a:cs typeface="Dosis"/>
                <a:sym typeface="Dosis"/>
              </a:rPr>
              <a:t>Reduce Unnecessary Meetings &amp; Improve Time Efficiency: Limit Meetings to 30-45 Minutes, Set "No-Meeting </a:t>
            </a:r>
            <a:r>
              <a:rPr lang="en-US" sz="1200" dirty="0" err="1">
                <a:solidFill>
                  <a:schemeClr val="dk1"/>
                </a:solidFill>
                <a:latin typeface="Dosis"/>
                <a:ea typeface="Dosis"/>
                <a:cs typeface="Dosis"/>
                <a:sym typeface="Dosis"/>
              </a:rPr>
              <a:t>Days“,Block</a:t>
            </a:r>
            <a:r>
              <a:rPr lang="en-US" sz="1200" dirty="0">
                <a:solidFill>
                  <a:schemeClr val="dk1"/>
                </a:solidFill>
                <a:latin typeface="Dosis"/>
                <a:ea typeface="Dosis"/>
                <a:cs typeface="Dosis"/>
                <a:sym typeface="Dosis"/>
              </a:rPr>
              <a:t> 1-2 days per week for deep work without interruptions.</a:t>
            </a:r>
          </a:p>
          <a:p>
            <a:pPr marL="180975" indent="-171450" algn="just">
              <a:lnSpc>
                <a:spcPct val="100000"/>
              </a:lnSpc>
              <a:buSzPct val="100000"/>
            </a:pPr>
            <a:endParaRPr lang="en-US" sz="1200" dirty="0">
              <a:solidFill>
                <a:schemeClr val="dk1"/>
              </a:solidFill>
              <a:latin typeface="Dosis"/>
              <a:ea typeface="Dosis"/>
              <a:cs typeface="Dosis"/>
              <a:sym typeface="Dosis"/>
            </a:endParaRPr>
          </a:p>
          <a:p>
            <a:pPr marL="180975" indent="-171450" algn="just">
              <a:lnSpc>
                <a:spcPct val="100000"/>
              </a:lnSpc>
              <a:buSzPct val="100000"/>
            </a:pPr>
            <a:r>
              <a:rPr lang="en-US" sz="1200" dirty="0">
                <a:solidFill>
                  <a:schemeClr val="dk1"/>
                </a:solidFill>
                <a:latin typeface="Dosis"/>
                <a:ea typeface="Dosis"/>
                <a:cs typeface="Dosis"/>
                <a:sym typeface="Dosis"/>
              </a:rPr>
              <a:t>The model detects that employees from </a:t>
            </a:r>
            <a:r>
              <a:rPr lang="en-US" sz="1200" b="1" dirty="0">
                <a:solidFill>
                  <a:schemeClr val="dk1"/>
                </a:solidFill>
                <a:latin typeface="Dosis"/>
                <a:ea typeface="Dosis"/>
                <a:cs typeface="Dosis"/>
                <a:sym typeface="Dosis"/>
              </a:rPr>
              <a:t>Jakarta Selatan </a:t>
            </a:r>
            <a:r>
              <a:rPr lang="en-US" sz="1200" dirty="0">
                <a:solidFill>
                  <a:schemeClr val="dk1"/>
                </a:solidFill>
                <a:latin typeface="Dosis"/>
                <a:ea typeface="Dosis"/>
                <a:cs typeface="Dosis"/>
                <a:sym typeface="Dosis"/>
              </a:rPr>
              <a:t>and </a:t>
            </a:r>
            <a:r>
              <a:rPr lang="en-US" sz="1200" b="1" dirty="0">
                <a:solidFill>
                  <a:schemeClr val="dk1"/>
                </a:solidFill>
                <a:latin typeface="Dosis"/>
                <a:ea typeface="Dosis"/>
                <a:cs typeface="Dosis"/>
                <a:sym typeface="Dosis"/>
              </a:rPr>
              <a:t>mid-employees</a:t>
            </a:r>
            <a:r>
              <a:rPr lang="en-US" sz="1200" dirty="0">
                <a:solidFill>
                  <a:schemeClr val="dk1"/>
                </a:solidFill>
                <a:latin typeface="Dosis"/>
                <a:ea typeface="Dosis"/>
                <a:cs typeface="Dosis"/>
                <a:sym typeface="Dosis"/>
              </a:rPr>
              <a:t> have a higher risk of resigning. </a:t>
            </a:r>
          </a:p>
          <a:p>
            <a:pPr marL="628650" indent="-171450" algn="just">
              <a:lnSpc>
                <a:spcPct val="100000"/>
              </a:lnSpc>
              <a:buSzPct val="100000"/>
              <a:buFont typeface="Dosis" pitchFamily="2" charset="0"/>
              <a:buChar char="−"/>
            </a:pPr>
            <a:r>
              <a:rPr lang="en-US" sz="1200" dirty="0">
                <a:solidFill>
                  <a:schemeClr val="dk1"/>
                </a:solidFill>
                <a:latin typeface="Dosis"/>
                <a:ea typeface="Dosis"/>
                <a:cs typeface="Dosis"/>
                <a:sym typeface="Dosis"/>
              </a:rPr>
              <a:t>Personalized Exit Interviews: Focus on  mid-employee and Jakarta Selatan employees to understand their concerns.</a:t>
            </a:r>
          </a:p>
          <a:p>
            <a:pPr marL="628650" indent="-171450" algn="just">
              <a:lnSpc>
                <a:spcPct val="100000"/>
              </a:lnSpc>
              <a:buSzPct val="100000"/>
              <a:buFont typeface="Dosis" pitchFamily="2" charset="0"/>
              <a:buChar char="−"/>
            </a:pPr>
            <a:r>
              <a:rPr lang="en-US" sz="1200" dirty="0">
                <a:solidFill>
                  <a:schemeClr val="dk1"/>
                </a:solidFill>
                <a:latin typeface="Dosis"/>
                <a:ea typeface="Dosis"/>
                <a:cs typeface="Dosis"/>
                <a:sym typeface="Dosis"/>
              </a:rPr>
              <a:t>"Stay Interviews": Monthly check-ins with at-risk employees</a:t>
            </a:r>
          </a:p>
          <a:p>
            <a:pPr marL="628650" indent="-171450" algn="just">
              <a:lnSpc>
                <a:spcPct val="100000"/>
              </a:lnSpc>
              <a:buSzPct val="100000"/>
              <a:buFont typeface="Dosis" pitchFamily="2" charset="0"/>
              <a:buChar char="−"/>
            </a:pPr>
            <a:r>
              <a:rPr lang="en-US" sz="1200" dirty="0">
                <a:solidFill>
                  <a:schemeClr val="dk1"/>
                </a:solidFill>
                <a:latin typeface="Dosis"/>
                <a:ea typeface="Dosis"/>
                <a:cs typeface="Dosis"/>
                <a:sym typeface="Dosis"/>
              </a:rPr>
              <a:t>Internal Mentorship Programs: Pair mid-level employees with senior mentors.</a:t>
            </a:r>
          </a:p>
          <a:p>
            <a:pPr marL="180975" indent="-171450" algn="just">
              <a:lnSpc>
                <a:spcPct val="100000"/>
              </a:lnSpc>
              <a:buSzPct val="100000"/>
            </a:pPr>
            <a:r>
              <a:rPr lang="en-US" sz="1200" dirty="0">
                <a:solidFill>
                  <a:schemeClr val="dk1"/>
                </a:solidFill>
                <a:latin typeface="Dosis"/>
                <a:ea typeface="Dosis"/>
                <a:cs typeface="Dosis"/>
                <a:sym typeface="Dosis"/>
              </a:rPr>
              <a:t>Machine learning provided valuable insights, but human intervention was key in designing effective retention strategies. XYZ Corp launches AI-powered retention programs for 6 months and tracks the impact.</a:t>
            </a:r>
          </a:p>
          <a:p>
            <a:pPr marL="180975" indent="-171450" algn="just">
              <a:lnSpc>
                <a:spcPct val="100000"/>
              </a:lnSpc>
              <a:buSzPct val="100000"/>
            </a:pPr>
            <a:endParaRPr lang="en-US" sz="1200" dirty="0">
              <a:solidFill>
                <a:schemeClr val="dk1"/>
              </a:solidFill>
              <a:latin typeface="Dosis"/>
              <a:ea typeface="Dosis"/>
              <a:cs typeface="Dosis"/>
              <a:sym typeface="Dosis"/>
            </a:endParaRPr>
          </a:p>
          <a:p>
            <a:pPr marL="180975" indent="-171450" algn="just">
              <a:lnSpc>
                <a:spcPct val="100000"/>
              </a:lnSpc>
              <a:buSzPct val="100000"/>
            </a:pPr>
            <a:endParaRPr lang="en-US" sz="1200" dirty="0">
              <a:solidFill>
                <a:schemeClr val="dk1"/>
              </a:solidFill>
              <a:latin typeface="Dosis"/>
              <a:ea typeface="Dosis"/>
              <a:cs typeface="Dosis"/>
              <a:sym typeface="Dosis"/>
            </a:endParaRP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9525" indent="0" algn="just">
              <a:lnSpc>
                <a:spcPct val="100000"/>
              </a:lnSpc>
              <a:buSzPct val="100000"/>
              <a:buNone/>
            </a:pPr>
            <a:endParaRPr lang="en-US" sz="1200" dirty="0">
              <a:solidFill>
                <a:schemeClr val="dk1"/>
              </a:solidFill>
              <a:latin typeface="Dosis"/>
              <a:ea typeface="Dosis"/>
              <a:cs typeface="Dosis"/>
              <a:sym typeface="Dosis"/>
            </a:endParaRPr>
          </a:p>
          <a:p>
            <a:pPr marL="9525" indent="0" algn="just">
              <a:lnSpc>
                <a:spcPct val="100000"/>
              </a:lnSpc>
              <a:buSzPct val="100000"/>
              <a:buNone/>
            </a:pPr>
            <a:endParaRPr lang="en-US" sz="1200" dirty="0">
              <a:solidFill>
                <a:schemeClr val="dk1"/>
              </a:solidFill>
              <a:latin typeface="Dosis"/>
              <a:ea typeface="Dosis"/>
              <a:cs typeface="Dosis"/>
              <a:sym typeface="Dosis"/>
            </a:endParaRPr>
          </a:p>
        </p:txBody>
      </p:sp>
    </p:spTree>
    <p:extLst>
      <p:ext uri="{BB962C8B-B14F-4D97-AF65-F5344CB8AC3E}">
        <p14:creationId xmlns:p14="http://schemas.microsoft.com/office/powerpoint/2010/main" val="30070802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3350</TotalTime>
  <Words>2014</Words>
  <Application>Microsoft Office PowerPoint</Application>
  <PresentationFormat>On-screen Show (16:9)</PresentationFormat>
  <Paragraphs>161</Paragraphs>
  <Slides>10</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10</vt:i4>
      </vt:variant>
    </vt:vector>
  </HeadingPairs>
  <TitlesOfParts>
    <vt:vector size="16" baseType="lpstr">
      <vt:lpstr>Roboto</vt:lpstr>
      <vt:lpstr>Arial</vt:lpstr>
      <vt:lpstr>Nunito</vt:lpstr>
      <vt:lpstr>Dosis</vt:lpstr>
      <vt:lpstr>Simple Light</vt:lpstr>
      <vt:lpstr>Simple Light</vt:lpstr>
      <vt:lpstr>Improving Employee Retention by Predicting Employee Attrition Using Machine Learning</vt:lpstr>
      <vt:lpstr>Overview</vt:lpstr>
      <vt:lpstr>Insight and Business Recommendation</vt:lpstr>
      <vt:lpstr>Insight and Business Recommendation</vt:lpstr>
      <vt:lpstr>Insight and Business Recommendation</vt:lpstr>
      <vt:lpstr>Insight and Business Recommendation</vt:lpstr>
      <vt:lpstr>Data Preprocessing</vt:lpstr>
      <vt:lpstr>Modelling</vt:lpstr>
      <vt:lpstr>Business Recomendation</vt:lpstr>
      <vt:lpstr>Business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Lenovo</dc:creator>
  <cp:lastModifiedBy>Lenovo</cp:lastModifiedBy>
  <cp:revision>11</cp:revision>
  <dcterms:modified xsi:type="dcterms:W3CDTF">2025-03-23T15:35:14Z</dcterms:modified>
</cp:coreProperties>
</file>